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56" r:id="rId3"/>
    <p:sldId id="264" r:id="rId4"/>
    <p:sldId id="269" r:id="rId5"/>
    <p:sldId id="265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94" r:id="rId25"/>
    <p:sldId id="289" r:id="rId26"/>
    <p:sldId id="290" r:id="rId27"/>
    <p:sldId id="293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420E08A-E126-43CA-AC86-AC734075B013}">
          <p14:sldIdLst>
            <p14:sldId id="256"/>
            <p14:sldId id="264"/>
            <p14:sldId id="269"/>
          </p14:sldIdLst>
        </p14:section>
        <p14:section name="Alegri" id="{7BE91D92-4F37-4D66-86B2-77322E34C681}">
          <p14:sldIdLst>
            <p14:sldId id="265"/>
          </p14:sldIdLst>
        </p14:section>
        <p14:section name="Hybrid" id="{9E52B724-0AC2-4497-9EAB-64355215ACAC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HCSSA" id="{5F8974AC-7290-4F95-80C0-D0C92792815B}">
          <p14:sldIdLst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Setup" id="{E3B4D00F-DA45-441B-8C96-1DB37A085DFD}">
          <p14:sldIdLst>
            <p14:sldId id="285"/>
            <p14:sldId id="286"/>
            <p14:sldId id="287"/>
            <p14:sldId id="294"/>
            <p14:sldId id="289"/>
            <p14:sldId id="290"/>
            <p14:sldId id="29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790"/>
    <a:srgbClr val="B05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5691" autoAdjust="0"/>
  </p:normalViewPr>
  <p:slideViewPr>
    <p:cSldViewPr snapToGrid="0">
      <p:cViewPr varScale="1">
        <p:scale>
          <a:sx n="75" d="100"/>
          <a:sy n="75" d="100"/>
        </p:scale>
        <p:origin x="13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6-14T23:31:50.752" idx="1">
    <p:pos x="10" y="10"/>
    <p:text>You might note that this also makes use of existing infrastructure, content on-premises, while allowing an organization to take advantage of new services.  "Existing Environment" is a central pillar of Iasa thinking. :-)</p:text>
    <p:extLst>
      <p:ext uri="{C676402C-5697-4E1C-873F-D02D1690AC5C}">
        <p15:threadingInfo xmlns:p15="http://schemas.microsoft.com/office/powerpoint/2012/main" timeZoneBias="-120"/>
      </p:ext>
    </p:extLst>
  </p:cm>
  <p:cm authorId="3" dt="2016-06-15T00:41:13.539" idx="2">
    <p:pos x="10" y="146"/>
    <p:text>good point</p:text>
    <p:extLst>
      <p:ext uri="{C676402C-5697-4E1C-873F-D02D1690AC5C}">
        <p15:threadingInfo xmlns:p15="http://schemas.microsoft.com/office/powerpoint/2012/main" timeZoneBias="-120">
          <p15:parentCm authorId="3" idx="1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384965-E844-452E-ABC7-216A856435A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764D7B-589A-4D7E-9F37-851A76A8D0D4}">
      <dgm:prSet/>
      <dgm:spPr/>
      <dgm:t>
        <a:bodyPr/>
        <a:lstStyle/>
        <a:p>
          <a:r>
            <a:rPr lang="de-DE" dirty="0"/>
            <a:t>Outbound Hybrid</a:t>
          </a:r>
          <a:endParaRPr lang="en-US" dirty="0"/>
        </a:p>
      </dgm:t>
    </dgm:pt>
    <dgm:pt modelId="{FB25526A-A744-4A43-A464-292C9A880DDB}" type="parTrans" cxnId="{24456FEB-0308-4914-B385-ABCA459C90E0}">
      <dgm:prSet/>
      <dgm:spPr/>
      <dgm:t>
        <a:bodyPr/>
        <a:lstStyle/>
        <a:p>
          <a:endParaRPr lang="en-US"/>
        </a:p>
      </dgm:t>
    </dgm:pt>
    <dgm:pt modelId="{2A0001B9-0365-4EF0-9CB5-E310B97DBA54}" type="sibTrans" cxnId="{24456FEB-0308-4914-B385-ABCA459C90E0}">
      <dgm:prSet/>
      <dgm:spPr/>
      <dgm:t>
        <a:bodyPr/>
        <a:lstStyle/>
        <a:p>
          <a:endParaRPr lang="en-US"/>
        </a:p>
      </dgm:t>
    </dgm:pt>
    <dgm:pt modelId="{66517F9E-BAEE-46FB-A9C9-4DEC3C9AA07B}">
      <dgm:prSet/>
      <dgm:spPr/>
      <dgm:t>
        <a:bodyPr/>
        <a:lstStyle/>
        <a:p>
          <a:r>
            <a:rPr lang="en-US" dirty="0"/>
            <a:t>Inbound Hybrid</a:t>
          </a:r>
        </a:p>
      </dgm:t>
    </dgm:pt>
    <dgm:pt modelId="{243A8326-E721-4088-A1A9-24B497765358}" type="parTrans" cxnId="{972170FA-CEE5-426D-8E40-6FC591324B81}">
      <dgm:prSet/>
      <dgm:spPr/>
      <dgm:t>
        <a:bodyPr/>
        <a:lstStyle/>
        <a:p>
          <a:endParaRPr lang="en-US"/>
        </a:p>
      </dgm:t>
    </dgm:pt>
    <dgm:pt modelId="{6C90CF00-E472-4154-B368-D31AA176EA9E}" type="sibTrans" cxnId="{972170FA-CEE5-426D-8E40-6FC591324B81}">
      <dgm:prSet/>
      <dgm:spPr/>
      <dgm:t>
        <a:bodyPr/>
        <a:lstStyle/>
        <a:p>
          <a:endParaRPr lang="en-US"/>
        </a:p>
      </dgm:t>
    </dgm:pt>
    <dgm:pt modelId="{89797F74-B531-464D-A7D8-2C1FA714A6CF}">
      <dgm:prSet/>
      <dgm:spPr/>
      <dgm:t>
        <a:bodyPr/>
        <a:lstStyle/>
        <a:p>
          <a:r>
            <a:rPr lang="en-US" dirty="0"/>
            <a:t>Cloud Hybrid Search</a:t>
          </a:r>
        </a:p>
      </dgm:t>
    </dgm:pt>
    <dgm:pt modelId="{F27B9EB4-AD07-4F5F-92BE-5E629E43D68C}" type="parTrans" cxnId="{9C158F10-2A28-4333-94F8-FA340B5894E1}">
      <dgm:prSet/>
      <dgm:spPr/>
      <dgm:t>
        <a:bodyPr/>
        <a:lstStyle/>
        <a:p>
          <a:endParaRPr lang="en-US"/>
        </a:p>
      </dgm:t>
    </dgm:pt>
    <dgm:pt modelId="{B5329256-8F63-44CD-B58C-A1952EF3C53B}" type="sibTrans" cxnId="{9C158F10-2A28-4333-94F8-FA340B5894E1}">
      <dgm:prSet/>
      <dgm:spPr/>
      <dgm:t>
        <a:bodyPr/>
        <a:lstStyle/>
        <a:p>
          <a:endParaRPr lang="en-US"/>
        </a:p>
      </dgm:t>
    </dgm:pt>
    <dgm:pt modelId="{84C27872-CDDC-458F-82EE-9E5D5829178A}" type="pres">
      <dgm:prSet presAssocID="{6B384965-E844-452E-ABC7-216A856435AB}" presName="Name0" presStyleCnt="0">
        <dgm:presLayoutVars>
          <dgm:dir/>
          <dgm:animLvl val="lvl"/>
          <dgm:resizeHandles/>
        </dgm:presLayoutVars>
      </dgm:prSet>
      <dgm:spPr/>
    </dgm:pt>
    <dgm:pt modelId="{07196B62-3406-43C6-9FED-3AC001083330}" type="pres">
      <dgm:prSet presAssocID="{13764D7B-589A-4D7E-9F37-851A76A8D0D4}" presName="linNode" presStyleCnt="0"/>
      <dgm:spPr/>
    </dgm:pt>
    <dgm:pt modelId="{BABE8337-8392-43BB-A3A5-996B5BA8B600}" type="pres">
      <dgm:prSet presAssocID="{13764D7B-589A-4D7E-9F37-851A76A8D0D4}" presName="parentShp" presStyleLbl="node1" presStyleIdx="0" presStyleCnt="3">
        <dgm:presLayoutVars>
          <dgm:bulletEnabled val="1"/>
        </dgm:presLayoutVars>
      </dgm:prSet>
      <dgm:spPr/>
    </dgm:pt>
    <dgm:pt modelId="{29DB233F-2A5B-480E-BD9B-3067F27F523B}" type="pres">
      <dgm:prSet presAssocID="{13764D7B-589A-4D7E-9F37-851A76A8D0D4}" presName="childShp" presStyleLbl="bgAccFollowNode1" presStyleIdx="0" presStyleCnt="3" custLinFactNeighborX="4407" custLinFactNeighborY="-7040">
        <dgm:presLayoutVars>
          <dgm:bulletEnabled val="1"/>
        </dgm:presLayoutVars>
      </dgm:prSet>
      <dgm:spPr/>
    </dgm:pt>
    <dgm:pt modelId="{970D2477-F05D-4CF7-97FF-2EB4AC40350E}" type="pres">
      <dgm:prSet presAssocID="{2A0001B9-0365-4EF0-9CB5-E310B97DBA54}" presName="spacing" presStyleCnt="0"/>
      <dgm:spPr/>
    </dgm:pt>
    <dgm:pt modelId="{842B4DF0-4DC2-46C7-97AE-DF912981FA44}" type="pres">
      <dgm:prSet presAssocID="{66517F9E-BAEE-46FB-A9C9-4DEC3C9AA07B}" presName="linNode" presStyleCnt="0"/>
      <dgm:spPr/>
    </dgm:pt>
    <dgm:pt modelId="{CCF1ADB9-8027-432F-8D83-110A24102ED6}" type="pres">
      <dgm:prSet presAssocID="{66517F9E-BAEE-46FB-A9C9-4DEC3C9AA07B}" presName="parentShp" presStyleLbl="node1" presStyleIdx="1" presStyleCnt="3">
        <dgm:presLayoutVars>
          <dgm:bulletEnabled val="1"/>
        </dgm:presLayoutVars>
      </dgm:prSet>
      <dgm:spPr/>
    </dgm:pt>
    <dgm:pt modelId="{96172398-ECCB-4D4F-B243-A5DFBB676CFF}" type="pres">
      <dgm:prSet presAssocID="{66517F9E-BAEE-46FB-A9C9-4DEC3C9AA07B}" presName="childShp" presStyleLbl="bgAccFollowNode1" presStyleIdx="1" presStyleCnt="3">
        <dgm:presLayoutVars>
          <dgm:bulletEnabled val="1"/>
        </dgm:presLayoutVars>
      </dgm:prSet>
      <dgm:spPr/>
    </dgm:pt>
    <dgm:pt modelId="{42E58484-773A-45B1-B8C6-103FFEC093C7}" type="pres">
      <dgm:prSet presAssocID="{6C90CF00-E472-4154-B368-D31AA176EA9E}" presName="spacing" presStyleCnt="0"/>
      <dgm:spPr/>
    </dgm:pt>
    <dgm:pt modelId="{5C1171DE-530C-41BE-8B5F-A8079190DADB}" type="pres">
      <dgm:prSet presAssocID="{89797F74-B531-464D-A7D8-2C1FA714A6CF}" presName="linNode" presStyleCnt="0"/>
      <dgm:spPr/>
    </dgm:pt>
    <dgm:pt modelId="{077F1F3E-CDC3-40DE-843F-F18E52EA9093}" type="pres">
      <dgm:prSet presAssocID="{89797F74-B531-464D-A7D8-2C1FA714A6CF}" presName="parentShp" presStyleLbl="node1" presStyleIdx="2" presStyleCnt="3">
        <dgm:presLayoutVars>
          <dgm:bulletEnabled val="1"/>
        </dgm:presLayoutVars>
      </dgm:prSet>
      <dgm:spPr/>
    </dgm:pt>
    <dgm:pt modelId="{CAE15FC8-D16E-4BEE-8D39-04B05C115145}" type="pres">
      <dgm:prSet presAssocID="{89797F74-B531-464D-A7D8-2C1FA714A6CF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24456FEB-0308-4914-B385-ABCA459C90E0}" srcId="{6B384965-E844-452E-ABC7-216A856435AB}" destId="{13764D7B-589A-4D7E-9F37-851A76A8D0D4}" srcOrd="0" destOrd="0" parTransId="{FB25526A-A744-4A43-A464-292C9A880DDB}" sibTransId="{2A0001B9-0365-4EF0-9CB5-E310B97DBA54}"/>
    <dgm:cxn modelId="{B0D4C129-BFCD-4574-8DED-B96B5419A089}" type="presOf" srcId="{6B384965-E844-452E-ABC7-216A856435AB}" destId="{84C27872-CDDC-458F-82EE-9E5D5829178A}" srcOrd="0" destOrd="0" presId="urn:microsoft.com/office/officeart/2005/8/layout/vList6"/>
    <dgm:cxn modelId="{C98F6198-40F6-4255-AFB4-264223BF7C06}" type="presOf" srcId="{13764D7B-589A-4D7E-9F37-851A76A8D0D4}" destId="{BABE8337-8392-43BB-A3A5-996B5BA8B600}" srcOrd="0" destOrd="0" presId="urn:microsoft.com/office/officeart/2005/8/layout/vList6"/>
    <dgm:cxn modelId="{9C158F10-2A28-4333-94F8-FA340B5894E1}" srcId="{6B384965-E844-452E-ABC7-216A856435AB}" destId="{89797F74-B531-464D-A7D8-2C1FA714A6CF}" srcOrd="2" destOrd="0" parTransId="{F27B9EB4-AD07-4F5F-92BE-5E629E43D68C}" sibTransId="{B5329256-8F63-44CD-B58C-A1952EF3C53B}"/>
    <dgm:cxn modelId="{99C61682-A596-41AC-95B4-2742A92CDBB8}" type="presOf" srcId="{66517F9E-BAEE-46FB-A9C9-4DEC3C9AA07B}" destId="{CCF1ADB9-8027-432F-8D83-110A24102ED6}" srcOrd="0" destOrd="0" presId="urn:microsoft.com/office/officeart/2005/8/layout/vList6"/>
    <dgm:cxn modelId="{972170FA-CEE5-426D-8E40-6FC591324B81}" srcId="{6B384965-E844-452E-ABC7-216A856435AB}" destId="{66517F9E-BAEE-46FB-A9C9-4DEC3C9AA07B}" srcOrd="1" destOrd="0" parTransId="{243A8326-E721-4088-A1A9-24B497765358}" sibTransId="{6C90CF00-E472-4154-B368-D31AA176EA9E}"/>
    <dgm:cxn modelId="{6ABD7BEB-DFFA-4A82-8B5F-65E3B5C30CDB}" type="presOf" srcId="{89797F74-B531-464D-A7D8-2C1FA714A6CF}" destId="{077F1F3E-CDC3-40DE-843F-F18E52EA9093}" srcOrd="0" destOrd="0" presId="urn:microsoft.com/office/officeart/2005/8/layout/vList6"/>
    <dgm:cxn modelId="{E14AD645-B902-4A0F-8535-F7B20215483A}" type="presParOf" srcId="{84C27872-CDDC-458F-82EE-9E5D5829178A}" destId="{07196B62-3406-43C6-9FED-3AC001083330}" srcOrd="0" destOrd="0" presId="urn:microsoft.com/office/officeart/2005/8/layout/vList6"/>
    <dgm:cxn modelId="{A39735A7-AEC1-4E50-BE22-8C531A0F3078}" type="presParOf" srcId="{07196B62-3406-43C6-9FED-3AC001083330}" destId="{BABE8337-8392-43BB-A3A5-996B5BA8B600}" srcOrd="0" destOrd="0" presId="urn:microsoft.com/office/officeart/2005/8/layout/vList6"/>
    <dgm:cxn modelId="{583332B9-DC23-456D-AEFB-E5FD822F0651}" type="presParOf" srcId="{07196B62-3406-43C6-9FED-3AC001083330}" destId="{29DB233F-2A5B-480E-BD9B-3067F27F523B}" srcOrd="1" destOrd="0" presId="urn:microsoft.com/office/officeart/2005/8/layout/vList6"/>
    <dgm:cxn modelId="{42F9ED41-3C52-4159-821D-124B49BE8AE5}" type="presParOf" srcId="{84C27872-CDDC-458F-82EE-9E5D5829178A}" destId="{970D2477-F05D-4CF7-97FF-2EB4AC40350E}" srcOrd="1" destOrd="0" presId="urn:microsoft.com/office/officeart/2005/8/layout/vList6"/>
    <dgm:cxn modelId="{E9C9A762-390B-4C97-A7A0-4235452DE76C}" type="presParOf" srcId="{84C27872-CDDC-458F-82EE-9E5D5829178A}" destId="{842B4DF0-4DC2-46C7-97AE-DF912981FA44}" srcOrd="2" destOrd="0" presId="urn:microsoft.com/office/officeart/2005/8/layout/vList6"/>
    <dgm:cxn modelId="{8C94C09E-8D94-477F-A666-AEAE7F70A6F0}" type="presParOf" srcId="{842B4DF0-4DC2-46C7-97AE-DF912981FA44}" destId="{CCF1ADB9-8027-432F-8D83-110A24102ED6}" srcOrd="0" destOrd="0" presId="urn:microsoft.com/office/officeart/2005/8/layout/vList6"/>
    <dgm:cxn modelId="{FA078B90-6E60-4867-B41F-413C647D0BAA}" type="presParOf" srcId="{842B4DF0-4DC2-46C7-97AE-DF912981FA44}" destId="{96172398-ECCB-4D4F-B243-A5DFBB676CFF}" srcOrd="1" destOrd="0" presId="urn:microsoft.com/office/officeart/2005/8/layout/vList6"/>
    <dgm:cxn modelId="{8D53A2CA-CEB5-4662-9B67-4333D56FEC48}" type="presParOf" srcId="{84C27872-CDDC-458F-82EE-9E5D5829178A}" destId="{42E58484-773A-45B1-B8C6-103FFEC093C7}" srcOrd="3" destOrd="0" presId="urn:microsoft.com/office/officeart/2005/8/layout/vList6"/>
    <dgm:cxn modelId="{54B48382-E802-4DC8-874C-D0EFBAED789B}" type="presParOf" srcId="{84C27872-CDDC-458F-82EE-9E5D5829178A}" destId="{5C1171DE-530C-41BE-8B5F-A8079190DADB}" srcOrd="4" destOrd="0" presId="urn:microsoft.com/office/officeart/2005/8/layout/vList6"/>
    <dgm:cxn modelId="{9EDD3D2B-2BCD-4F1A-89BE-C3BFC7169243}" type="presParOf" srcId="{5C1171DE-530C-41BE-8B5F-A8079190DADB}" destId="{077F1F3E-CDC3-40DE-843F-F18E52EA9093}" srcOrd="0" destOrd="0" presId="urn:microsoft.com/office/officeart/2005/8/layout/vList6"/>
    <dgm:cxn modelId="{68C81CC3-1A2D-4D17-BABB-8FFF05A8638C}" type="presParOf" srcId="{5C1171DE-530C-41BE-8B5F-A8079190DADB}" destId="{CAE15FC8-D16E-4BEE-8D39-04B05C11514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B233F-2A5B-480E-BD9B-3067F27F523B}">
      <dsp:nvSpPr>
        <dsp:cNvPr id="0" name=""/>
        <dsp:cNvSpPr/>
      </dsp:nvSpPr>
      <dsp:spPr>
        <a:xfrm>
          <a:off x="4206239" y="0"/>
          <a:ext cx="6309360" cy="1359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E8337-8392-43BB-A3A5-996B5BA8B600}">
      <dsp:nvSpPr>
        <dsp:cNvPr id="0" name=""/>
        <dsp:cNvSpPr/>
      </dsp:nvSpPr>
      <dsp:spPr>
        <a:xfrm>
          <a:off x="0" y="0"/>
          <a:ext cx="4206240" cy="13597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Outbound Hybrid</a:t>
          </a:r>
          <a:endParaRPr lang="en-US" sz="3800" kern="1200" dirty="0"/>
        </a:p>
      </dsp:txBody>
      <dsp:txXfrm>
        <a:off x="66380" y="66380"/>
        <a:ext cx="4073480" cy="1227033"/>
      </dsp:txXfrm>
    </dsp:sp>
    <dsp:sp modelId="{96172398-ECCB-4D4F-B243-A5DFBB676CFF}">
      <dsp:nvSpPr>
        <dsp:cNvPr id="0" name=""/>
        <dsp:cNvSpPr/>
      </dsp:nvSpPr>
      <dsp:spPr>
        <a:xfrm>
          <a:off x="4206239" y="1495772"/>
          <a:ext cx="6309360" cy="1359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1ADB9-8027-432F-8D83-110A24102ED6}">
      <dsp:nvSpPr>
        <dsp:cNvPr id="0" name=""/>
        <dsp:cNvSpPr/>
      </dsp:nvSpPr>
      <dsp:spPr>
        <a:xfrm>
          <a:off x="0" y="1495772"/>
          <a:ext cx="4206240" cy="13597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Inbound Hybrid</a:t>
          </a:r>
        </a:p>
      </dsp:txBody>
      <dsp:txXfrm>
        <a:off x="66380" y="1562152"/>
        <a:ext cx="4073480" cy="1227033"/>
      </dsp:txXfrm>
    </dsp:sp>
    <dsp:sp modelId="{CAE15FC8-D16E-4BEE-8D39-04B05C115145}">
      <dsp:nvSpPr>
        <dsp:cNvPr id="0" name=""/>
        <dsp:cNvSpPr/>
      </dsp:nvSpPr>
      <dsp:spPr>
        <a:xfrm>
          <a:off x="4206240" y="2991544"/>
          <a:ext cx="6309360" cy="135979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F1F3E-CDC3-40DE-843F-F18E52EA9093}">
      <dsp:nvSpPr>
        <dsp:cNvPr id="0" name=""/>
        <dsp:cNvSpPr/>
      </dsp:nvSpPr>
      <dsp:spPr>
        <a:xfrm>
          <a:off x="0" y="2991544"/>
          <a:ext cx="4206240" cy="13597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Cloud Hybrid Search</a:t>
          </a:r>
        </a:p>
      </dsp:txBody>
      <dsp:txXfrm>
        <a:off x="66380" y="3057924"/>
        <a:ext cx="4073480" cy="1227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F7329-2173-481B-8765-133F0006957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25F3F-5905-4BFD-BA0F-22ACCAB957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1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E24BA-BF3D-4A41-B294-D4F9C437224E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3D53D-9038-49C6-9EB5-595D44E7D9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6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</a:t>
            </a:r>
            <a:r>
              <a:rPr lang="en-US" baseline="0" dirty="0"/>
              <a:t> the agenda of this talk </a:t>
            </a:r>
          </a:p>
          <a:p>
            <a:endParaRPr lang="en-US" baseline="0" dirty="0"/>
          </a:p>
          <a:p>
            <a:r>
              <a:rPr lang="en-US" baseline="0" dirty="0"/>
              <a:t>Hybrid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Heteronomous environments  and how SharePoint tackles this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/>
              <a:t>What options are available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What are the benefits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aseline="0" dirty="0"/>
          </a:p>
          <a:p>
            <a:r>
              <a:rPr lang="de-DE" baseline="0" dirty="0"/>
              <a:t>45 Minutes talk and ~15 </a:t>
            </a:r>
            <a:r>
              <a:rPr lang="de-DE" baseline="0"/>
              <a:t>Minutes Questions</a:t>
            </a:r>
            <a:endParaRPr lang="de-DE" dirty="0"/>
          </a:p>
          <a:p>
            <a:r>
              <a:rPr lang="de-DE" dirty="0"/>
              <a:t>2</a:t>
            </a:r>
            <a:r>
              <a:rPr lang="de-DE"/>
              <a:t> </a:t>
            </a:r>
            <a:r>
              <a:rPr lang="de-DE" dirty="0"/>
              <a:t>live </a:t>
            </a:r>
            <a:r>
              <a:rPr lang="de-DE" dirty="0" err="1"/>
              <a:t>demos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826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5025" cy="3327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92575-77C1-439B-B47E-3F39C06F0E16}" type="slidenum">
              <a:rPr lang="de-DE" smtClean="0">
                <a:solidFill>
                  <a:prstClr val="black"/>
                </a:solidFill>
              </a:rPr>
              <a:pPr/>
              <a:t>12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173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289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Prerequisites</a:t>
            </a:r>
          </a:p>
          <a:p>
            <a:r>
              <a:rPr lang="de-DE" baseline="0" dirty="0" err="1"/>
              <a:t>Starting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bottom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,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a </a:t>
            </a:r>
            <a:r>
              <a:rPr lang="de-DE" baseline="0" dirty="0" err="1"/>
              <a:t>crawler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index</a:t>
            </a:r>
            <a:r>
              <a:rPr lang="de-DE" baseline="0" dirty="0"/>
              <a:t> </a:t>
            </a:r>
            <a:r>
              <a:rPr lang="de-DE" baseline="0" dirty="0" err="1"/>
              <a:t>everything</a:t>
            </a:r>
            <a:r>
              <a:rPr lang="de-DE" baseline="0" dirty="0"/>
              <a:t> on </a:t>
            </a:r>
            <a:r>
              <a:rPr lang="de-DE" baseline="0" dirty="0" err="1"/>
              <a:t>premise</a:t>
            </a:r>
            <a:r>
              <a:rPr lang="de-DE" baseline="0" dirty="0"/>
              <a:t> and </a:t>
            </a:r>
            <a:r>
              <a:rPr lang="de-DE" baseline="0" dirty="0" err="1"/>
              <a:t>upload</a:t>
            </a:r>
            <a:r>
              <a:rPr lang="de-DE" baseline="0" dirty="0"/>
              <a:t> the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the </a:t>
            </a:r>
            <a:r>
              <a:rPr lang="de-DE" baseline="0" dirty="0" err="1"/>
              <a:t>cloud</a:t>
            </a:r>
            <a:r>
              <a:rPr lang="de-DE" baseline="0" dirty="0"/>
              <a:t> (</a:t>
            </a:r>
            <a:r>
              <a:rPr lang="de-DE" baseline="0" dirty="0" err="1"/>
              <a:t>secure</a:t>
            </a:r>
            <a:r>
              <a:rPr lang="de-DE" baseline="0" dirty="0"/>
              <a:t> </a:t>
            </a:r>
            <a:r>
              <a:rPr lang="de-DE" baseline="0" dirty="0" err="1"/>
              <a:t>connection</a:t>
            </a:r>
            <a:r>
              <a:rPr lang="de-DE" baseline="0" dirty="0"/>
              <a:t>). </a:t>
            </a:r>
          </a:p>
          <a:p>
            <a:r>
              <a:rPr lang="de-DE" baseline="0" dirty="0" err="1"/>
              <a:t>Supported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sources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SP, </a:t>
            </a:r>
            <a:r>
              <a:rPr lang="de-DE" baseline="0" dirty="0" err="1"/>
              <a:t>FilesShares</a:t>
            </a:r>
            <a:r>
              <a:rPr lang="de-DE" baseline="0" dirty="0"/>
              <a:t>, and LOB </a:t>
            </a:r>
            <a:r>
              <a:rPr lang="de-DE" baseline="0" dirty="0" err="1"/>
              <a:t>sources</a:t>
            </a:r>
            <a:r>
              <a:rPr lang="de-DE" baseline="0" dirty="0"/>
              <a:t> (</a:t>
            </a:r>
            <a:r>
              <a:rPr lang="de-DE" baseline="0" dirty="0" err="1"/>
              <a:t>think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SAP Master Data </a:t>
            </a:r>
            <a:r>
              <a:rPr lang="de-DE" baseline="0" dirty="0" err="1"/>
              <a:t>here</a:t>
            </a:r>
            <a:r>
              <a:rPr lang="de-DE" baseline="0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89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Switch</a:t>
            </a:r>
            <a:r>
              <a:rPr lang="de-DE" baseline="0" dirty="0"/>
              <a:t> to Cloud Result 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088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5660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 err="1"/>
              <a:t>Szenario</a:t>
            </a:r>
            <a:r>
              <a:rPr lang="en-GB" sz="4000" dirty="0"/>
              <a:t>:</a:t>
            </a:r>
            <a:r>
              <a:rPr lang="en-GB" sz="4000" baseline="0" dirty="0"/>
              <a:t> Offshore SharePoint Farm</a:t>
            </a:r>
          </a:p>
          <a:p>
            <a:pPr marL="0" marR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aseline="0" dirty="0"/>
              <a:t>Crawl </a:t>
            </a:r>
            <a:r>
              <a:rPr lang="en-GB" sz="4000" baseline="0" dirty="0" err="1"/>
              <a:t>Zeiten</a:t>
            </a:r>
            <a:endParaRPr lang="en-GB" sz="4000" dirty="0"/>
          </a:p>
          <a:p>
            <a:endParaRPr lang="de-DE" sz="40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965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84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528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Briefly explain the prerequisites – time will be too short for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73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5025" cy="3327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92575-77C1-439B-B47E-3F39C06F0E16}" type="slidenum">
              <a:rPr lang="de-DE" smtClean="0">
                <a:solidFill>
                  <a:prstClr val="black"/>
                </a:solidFill>
              </a:rPr>
              <a:pPr/>
              <a:t>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683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138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656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8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23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Hybrid – 3 Options.</a:t>
            </a:r>
          </a:p>
          <a:p>
            <a:r>
              <a:rPr lang="de-DE" dirty="0"/>
              <a:t>Definition of hybrid here is two plattforms communication to each other depending on the workload.</a:t>
            </a:r>
          </a:p>
          <a:p>
            <a:endParaRPr lang="de-DE" dirty="0"/>
          </a:p>
          <a:p>
            <a:r>
              <a:rPr lang="de-DE" dirty="0"/>
              <a:t>Outbound,</a:t>
            </a:r>
            <a:r>
              <a:rPr lang="de-DE" baseline="0" dirty="0"/>
              <a:t> </a:t>
            </a:r>
            <a:r>
              <a:rPr lang="de-DE" dirty="0"/>
              <a:t>Inbound,</a:t>
            </a:r>
            <a:r>
              <a:rPr lang="de-DE" baseline="0" dirty="0"/>
              <a:t> </a:t>
            </a:r>
            <a:r>
              <a:rPr lang="de-DE" dirty="0"/>
              <a:t>Cloud</a:t>
            </a:r>
            <a:r>
              <a:rPr lang="de-DE" baseline="0" dirty="0"/>
              <a:t> Hybrid are the three available options of today.</a:t>
            </a:r>
          </a:p>
          <a:p>
            <a:r>
              <a:rPr lang="de-DE" baseline="0" dirty="0"/>
              <a:t>All of them come with different feature sets, most of them can be </a:t>
            </a:r>
            <a:r>
              <a:rPr lang="de-DE" baseline="0"/>
              <a:t>combined.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In the next couple of slides I am going to tell you how the mechanics work so that you understand the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37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5025" cy="3327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92575-77C1-439B-B47E-3F39C06F0E16}" type="slidenum">
              <a:rPr lang="de-DE" smtClean="0">
                <a:solidFill>
                  <a:prstClr val="black"/>
                </a:solidFill>
              </a:rPr>
              <a:pPr/>
              <a:t>7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493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Switch to demo environment</a:t>
            </a:r>
            <a:r>
              <a:rPr lang="de-DE" baseline="0" dirty="0"/>
              <a:t> to show Outbound Search</a:t>
            </a:r>
          </a:p>
          <a:p>
            <a:r>
              <a:rPr lang="de-DE" dirty="0"/>
              <a:t>Search for „SharePoint online“</a:t>
            </a:r>
          </a:p>
          <a:p>
            <a:r>
              <a:rPr lang="de-DE" dirty="0"/>
              <a:t>Result will be</a:t>
            </a:r>
            <a:r>
              <a:rPr lang="de-DE" baseline="0" dirty="0"/>
              <a:t> shown in a „result block“ – user experience is not that good.</a:t>
            </a:r>
          </a:p>
          <a:p>
            <a:endParaRPr lang="de-D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4737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http://blogs.msdn.com/b/spses/archive/2015/05/20/the-all-new-cloud-search-service-application-coming-to-sharepoint-2013-and-sharepoint-2016.aspx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9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38206-DBFE-4C49-8F8C-3DB78917AD2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776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31900"/>
            <a:ext cx="5915025" cy="3327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92575-77C1-439B-B47E-3F39C06F0E16}" type="slidenum">
              <a:rPr lang="de-DE" smtClean="0">
                <a:solidFill>
                  <a:prstClr val="black"/>
                </a:solidFill>
              </a:rPr>
              <a:pPr/>
              <a:t>11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83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24.jpe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farm5.staticflickr.com/4035/4327138207_e364b727aa_o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131" b="3244"/>
          <a:stretch/>
        </p:blipFill>
        <p:spPr bwMode="auto">
          <a:xfrm>
            <a:off x="-2" y="1"/>
            <a:ext cx="121888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 userDrawn="1"/>
        </p:nvSpPr>
        <p:spPr>
          <a:xfrm>
            <a:off x="0" y="3239679"/>
            <a:ext cx="5343077" cy="1458097"/>
          </a:xfrm>
          <a:prstGeom prst="rect">
            <a:avLst/>
          </a:prstGeom>
          <a:solidFill>
            <a:srgbClr val="0D579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6334897"/>
            <a:ext cx="12192000" cy="52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979239" y="6414531"/>
            <a:ext cx="615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5790"/>
                </a:solidFill>
              </a:rPr>
              <a:t>SharePoint Saturday Belgium 2016 • October 15 </a:t>
            </a:r>
            <a:r>
              <a:rPr lang="en-US" baseline="0" dirty="0">
                <a:solidFill>
                  <a:srgbClr val="0D5790"/>
                </a:solidFill>
              </a:rPr>
              <a:t>• Brussels</a:t>
            </a:r>
            <a:endParaRPr lang="en-US" dirty="0">
              <a:solidFill>
                <a:srgbClr val="0D5790"/>
              </a:solidFill>
            </a:endParaRPr>
          </a:p>
        </p:txBody>
      </p:sp>
      <p:pic>
        <p:nvPicPr>
          <p:cNvPr id="2052" name="Picture 4" descr="https://pbs.twimg.com/profile_images/509615378012463104/NP5rCrqH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018" y="6414531"/>
            <a:ext cx="403447" cy="3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7101016" y="6414531"/>
            <a:ext cx="4670854" cy="366584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baseline="0">
                <a:solidFill>
                  <a:srgbClr val="0D5790"/>
                </a:solidFill>
              </a:defRPr>
            </a:lvl1pPr>
          </a:lstStyle>
          <a:p>
            <a:pPr lvl="0"/>
            <a:r>
              <a:rPr lang="en-US" dirty="0"/>
              <a:t>Track: </a:t>
            </a:r>
            <a:r>
              <a:rPr lang="en-US" dirty="0" err="1"/>
              <a:t>TrackName</a:t>
            </a:r>
            <a:r>
              <a:rPr lang="en-US" dirty="0"/>
              <a:t> | Level: 200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0" y="4925125"/>
            <a:ext cx="4003589" cy="77053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452018" y="3239679"/>
            <a:ext cx="4586009" cy="1445740"/>
          </a:xfrm>
        </p:spPr>
        <p:txBody>
          <a:bodyPr anchor="ctr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 really long session title will easily fit in this space.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480010" y="5063128"/>
            <a:ext cx="3408249" cy="494523"/>
          </a:xfrm>
        </p:spPr>
        <p:txBody>
          <a:bodyPr anchor="ctr">
            <a:noAutofit/>
          </a:bodyPr>
          <a:lstStyle>
            <a:lvl1pPr marL="0" indent="0">
              <a:buNone/>
              <a:defRPr sz="2000" baseline="0">
                <a:solidFill>
                  <a:srgbClr val="0D5790"/>
                </a:solidFill>
              </a:defRPr>
            </a:lvl1pPr>
          </a:lstStyle>
          <a:p>
            <a:pPr lvl="0"/>
            <a:r>
              <a:rPr lang="en-US" dirty="0"/>
              <a:t>Your Name goes here.</a:t>
            </a:r>
          </a:p>
        </p:txBody>
      </p:sp>
    </p:spTree>
    <p:extLst>
      <p:ext uri="{BB962C8B-B14F-4D97-AF65-F5344CB8AC3E}">
        <p14:creationId xmlns:p14="http://schemas.microsoft.com/office/powerpoint/2010/main" val="37281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561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174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0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70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40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35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2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4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47780802"/>
              </p:ext>
            </p:extLst>
          </p:nvPr>
        </p:nvGraphicFramePr>
        <p:xfrm>
          <a:off x="0" y="-8237"/>
          <a:ext cx="12192000" cy="685799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7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4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827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Platinum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02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489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234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Silver</a:t>
                      </a:r>
                    </a:p>
                  </a:txBody>
                  <a:tcPr marL="91416" marR="91416" vert="vert270" anchor="ctr"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4" name="Picture 2" descr="http://www.highlandmartin.com/wp-content/uploads/2012/08/Nintex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391" y="128108"/>
            <a:ext cx="4276555" cy="12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deinvlaamsbrabant.be/media/2015/02/tobania_logo_cmyk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5148" y="-94564"/>
            <a:ext cx="2186780" cy="18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psevents.org/city/Brussels/Brussels2016/SPSSponsorLogos/SponsorLogo_15_Squar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197" y="2077492"/>
            <a:ext cx="11906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spsevents.org/city/Brussels/PublishingImages/devoteam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2196554"/>
            <a:ext cx="17526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biwug-public.sharepoint.com/SiteAssets/sponsors/gfi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1928" y="2113017"/>
            <a:ext cx="104775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biwug-public.sharepoint.com/SiteAssets/sponsors/ordina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431" y="2141593"/>
            <a:ext cx="21431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www.forcea.be/sites/forcea.be/files/styles/partner-logo/public/realdolmen.png?itok=R4PUZZfX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8242" y="1651054"/>
            <a:ext cx="23431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biwug-public.sharepoint.com/SiteAssets/sponsors/Logo-Spikes-Red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862" y="3051229"/>
            <a:ext cx="1857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biwug-public.sharepoint.com/SiteAssets/sponsors/logo_uniway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559" y="3078059"/>
            <a:ext cx="2276475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biwug-public.sharepoint.com/SiteAssets/sponsors/ventigrate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429" y="3141716"/>
            <a:ext cx="2143125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iwug-public.sharepoint.com/SiteAssets/sponsors/xylos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99373" y="3014776"/>
            <a:ext cx="1921390" cy="60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www.luna.be/images/luna/clientlogos/ctg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737" y="5321754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www.spsevents.org/city/Brussels/PublishingImages/rencore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9450" y="5297941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spsevents.org/city/Brussels/Brussels2016/SPSSponsorLogos/SponsorLogo_14_Square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7336" y="5287909"/>
            <a:ext cx="1581782" cy="117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ttp://www.spsevents.org/city/Brussels/PublishingImages/sharegate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6271" y="5670185"/>
            <a:ext cx="1775745" cy="52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tunity.com/Portals/_default/storm/company/159/valo-logo_blue.png?maxwidth=200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678" y="3795997"/>
            <a:ext cx="19050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etalogix png"/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8203" y="3707070"/>
            <a:ext cx="2451872" cy="9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3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29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7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61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49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05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onso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 userDrawn="1">
            <p:extLst/>
          </p:nvPr>
        </p:nvGraphicFramePr>
        <p:xfrm>
          <a:off x="0" y="-8237"/>
          <a:ext cx="12192000" cy="685799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7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4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827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Platinum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02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7489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Gold</a:t>
                      </a:r>
                    </a:p>
                  </a:txBody>
                  <a:tcPr marL="91416" marR="91416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234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Silver</a:t>
                      </a:r>
                    </a:p>
                  </a:txBody>
                  <a:tcPr marL="91416" marR="91416" vert="vert270" anchor="ctr">
                    <a:lnT w="127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marL="91416" marR="9141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2" descr="https://pbs.twimg.com/profile_images/780325343752232960/3XheE8eI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933" y="1643683"/>
            <a:ext cx="1656147" cy="165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highlandmartin.com/wp-content/uploads/2012/08/Nintex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391" y="128108"/>
            <a:ext cx="4276555" cy="12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deinvlaamsbrabant.be/media/2015/02/tobania_logo_cmyk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5148" y="-94564"/>
            <a:ext cx="2186780" cy="18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spsevents.org/city/Brussels/Brussels2016/SPSSponsorLogos/SponsorLogo_15_Squar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197" y="2077492"/>
            <a:ext cx="119062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spsevents.org/city/Brussels/PublishingImages/devoteam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2196554"/>
            <a:ext cx="17526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biwug-public.sharepoint.com/SiteAssets/sponsors/gfi.jp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1928" y="2113017"/>
            <a:ext cx="104775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biwug-public.sharepoint.com/SiteAssets/sponsors/ordina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431" y="2141593"/>
            <a:ext cx="21431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biwug-public.sharepoint.com/SiteAssets/sponsors/Logo-Spikes-Red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862" y="3051229"/>
            <a:ext cx="18573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biwug-public.sharepoint.com/SiteAssets/sponsors/logo_uniway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559" y="3078059"/>
            <a:ext cx="2276475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biwug-public.sharepoint.com/SiteAssets/sponsors/ventigrate.png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429" y="3141716"/>
            <a:ext cx="2143125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iwug-public.sharepoint.com/SiteAssets/sponsors/xylos.png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4893" y="3051228"/>
            <a:ext cx="1805870" cy="56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://www.luna.be/images/luna/clientlogos/ctg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0737" y="5321754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://www.spsevents.org/city/Brussels/PublishingImages/rencore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9450" y="5297941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://www.spsevents.org/city/Brussels/Brussels2016/SPSSponsorLogos/SponsorLogo_14_Square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7336" y="5287909"/>
            <a:ext cx="1581782" cy="117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http://www.spsevents.org/city/Brussels/PublishingImages/sharegate.pn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6271" y="5670185"/>
            <a:ext cx="1775745" cy="52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itunity.com/Portals/_default/storm/company/159/valo-logo_blue.png?maxwidth=200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678" y="3795997"/>
            <a:ext cx="1905000" cy="7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366329" y="3958901"/>
            <a:ext cx="2481444" cy="4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3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909" y="6491639"/>
            <a:ext cx="12203909" cy="366496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>
          <a:xfrm>
            <a:off x="9110133" y="6483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47698" y="6513085"/>
            <a:ext cx="1635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898"/>
            <a:r>
              <a:rPr lang="de-DE" sz="1200" dirty="0">
                <a:solidFill>
                  <a:srgbClr val="BEBEBE"/>
                </a:solidFill>
              </a:rPr>
              <a:t>All </a:t>
            </a:r>
            <a:r>
              <a:rPr lang="de-DE" sz="1200" dirty="0" err="1">
                <a:solidFill>
                  <a:srgbClr val="BEBEBE"/>
                </a:solidFill>
              </a:rPr>
              <a:t>rights</a:t>
            </a:r>
            <a:r>
              <a:rPr lang="de-DE" sz="1200" dirty="0">
                <a:solidFill>
                  <a:srgbClr val="BEBEBE"/>
                </a:solidFill>
              </a:rPr>
              <a:t> </a:t>
            </a:r>
            <a:r>
              <a:rPr lang="de-DE" sz="1200" dirty="0" err="1">
                <a:solidFill>
                  <a:srgbClr val="BEBEBE"/>
                </a:solidFill>
              </a:rPr>
              <a:t>reserved</a:t>
            </a:r>
            <a:endParaRPr lang="en-US" sz="1200" dirty="0">
              <a:solidFill>
                <a:srgbClr val="BEBEB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3"/>
          <a:srcRect r="4192" b="8574"/>
          <a:stretch/>
        </p:blipFill>
        <p:spPr>
          <a:xfrm>
            <a:off x="0" y="597425"/>
            <a:ext cx="12192000" cy="111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754466" y="121032"/>
            <a:ext cx="8669028" cy="399901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>
                <a:solidFill>
                  <a:srgbClr val="13365E"/>
                </a:solidFill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pic>
        <p:nvPicPr>
          <p:cNvPr id="10" name="Picture 2" descr="Bild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3" y="116483"/>
            <a:ext cx="1187368" cy="4452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87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909" y="6491637"/>
            <a:ext cx="12203909" cy="366496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>
          <a:xfrm>
            <a:off x="9110133" y="6483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EBEBE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8" name="Textfeld 17"/>
          <p:cNvSpPr txBox="1"/>
          <p:nvPr userDrawn="1"/>
        </p:nvSpPr>
        <p:spPr>
          <a:xfrm>
            <a:off x="347695" y="6513084"/>
            <a:ext cx="163518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33" dirty="0">
                <a:solidFill>
                  <a:srgbClr val="BEBEBE"/>
                </a:solidFill>
              </a:rPr>
              <a:t>All </a:t>
            </a:r>
            <a:r>
              <a:rPr lang="de-DE" sz="1333" dirty="0" err="1">
                <a:solidFill>
                  <a:srgbClr val="BEBEBE"/>
                </a:solidFill>
              </a:rPr>
              <a:t>rights</a:t>
            </a:r>
            <a:r>
              <a:rPr lang="de-DE" sz="1333" dirty="0">
                <a:solidFill>
                  <a:srgbClr val="BEBEBE"/>
                </a:solidFill>
              </a:rPr>
              <a:t> </a:t>
            </a:r>
            <a:r>
              <a:rPr lang="de-DE" sz="1333" dirty="0" err="1">
                <a:solidFill>
                  <a:srgbClr val="BEBEBE"/>
                </a:solidFill>
              </a:rPr>
              <a:t>reserved</a:t>
            </a:r>
            <a:endParaRPr lang="en-US" sz="1333" dirty="0">
              <a:solidFill>
                <a:srgbClr val="BEBEBE"/>
              </a:solidFill>
            </a:endParaRP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3"/>
          <a:srcRect r="4192" b="8574"/>
          <a:stretch/>
        </p:blipFill>
        <p:spPr>
          <a:xfrm>
            <a:off x="0" y="597424"/>
            <a:ext cx="12192000" cy="1114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754463" y="121032"/>
            <a:ext cx="8669028" cy="399901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667">
                <a:solidFill>
                  <a:srgbClr val="13365E"/>
                </a:solidFill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pic>
        <p:nvPicPr>
          <p:cNvPr id="10" name="Picture 2" descr="Bild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3" y="116485"/>
            <a:ext cx="1187368" cy="4452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8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26208"/>
            <a:ext cx="12192000" cy="475488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981" y="1122193"/>
            <a:ext cx="12192000" cy="47548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4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58560" y="1429131"/>
            <a:ext cx="5933440" cy="4693920"/>
          </a:xfrm>
          <a:prstGeom prst="rect">
            <a:avLst/>
          </a:prstGeom>
          <a:solidFill>
            <a:srgbClr val="0D57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2" descr="http://www.bruzz.be/sites/default/files/article_media/images/manneken_pis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29131"/>
            <a:ext cx="6258560" cy="46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976" y="3308701"/>
            <a:ext cx="3082608" cy="93477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671070" y="318589"/>
            <a:ext cx="430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D579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6274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eedback Slide">
    <p:bg>
      <p:bgPr>
        <a:blipFill dpi="0" rotWithShape="1">
          <a:blip r:embed="rId2" cstate="email">
            <a:alphaModFix amt="2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2034072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0D5790"/>
                </a:solidFill>
              </a:rPr>
              <a:t>Feedback</a:t>
            </a:r>
            <a:br>
              <a:rPr lang="en-US" sz="7200" dirty="0">
                <a:solidFill>
                  <a:srgbClr val="0D5790"/>
                </a:solidFill>
              </a:rPr>
            </a:br>
            <a:r>
              <a:rPr lang="en-US" sz="4800" dirty="0">
                <a:solidFill>
                  <a:srgbClr val="0D5790"/>
                </a:solidFill>
              </a:rPr>
              <a:t>http://spsbe.be</a:t>
            </a:r>
            <a:endParaRPr lang="en-US" sz="7200" dirty="0">
              <a:solidFill>
                <a:srgbClr val="0D579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379" y="4447031"/>
            <a:ext cx="3082608" cy="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8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89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368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3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65421" y="6344852"/>
            <a:ext cx="6155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D5790"/>
                </a:solidFill>
              </a:rPr>
              <a:t>SharePoint Saturday Belgium 2016 • October 15 </a:t>
            </a:r>
            <a:r>
              <a:rPr lang="en-US" sz="1600" baseline="0" dirty="0">
                <a:solidFill>
                  <a:srgbClr val="0D5790"/>
                </a:solidFill>
              </a:rPr>
              <a:t>• Brussels</a:t>
            </a:r>
            <a:endParaRPr lang="en-US" sz="1600" dirty="0">
              <a:solidFill>
                <a:srgbClr val="0D5790"/>
              </a:solidFill>
            </a:endParaRPr>
          </a:p>
        </p:txBody>
      </p:sp>
      <p:pic>
        <p:nvPicPr>
          <p:cNvPr id="15" name="Picture 4" descr="https://pbs.twimg.com/profile_images/509615378012463104/NP5rCrqH.png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6344852"/>
            <a:ext cx="403447" cy="3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1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D579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A6722-BFD7-4065-AE30-876343A161B3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117E6-D04D-416D-9665-7B07CB228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1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gif"/><Relationship Id="rId3" Type="http://schemas.openxmlformats.org/officeDocument/2006/relationships/image" Target="../media/image35.em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5" Type="http://schemas.openxmlformats.org/officeDocument/2006/relationships/image" Target="../media/image37.emf"/><Relationship Id="rId10" Type="http://schemas.openxmlformats.org/officeDocument/2006/relationships/image" Target="../media/image49.jpeg"/><Relationship Id="rId4" Type="http://schemas.openxmlformats.org/officeDocument/2006/relationships/image" Target="../media/image36.emf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9.jpeg"/><Relationship Id="rId3" Type="http://schemas.openxmlformats.org/officeDocument/2006/relationships/image" Target="../media/image41.emf"/><Relationship Id="rId7" Type="http://schemas.openxmlformats.org/officeDocument/2006/relationships/image" Target="../media/image36.emf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42.emf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go.microsoft.com/fwlink/p/?linkid=236297" TargetMode="External"/><Relationship Id="rId5" Type="http://schemas.openxmlformats.org/officeDocument/2006/relationships/hyperlink" Target="http://www.microsoft.com/en-us/download/details.aspx?id=39267" TargetMode="External"/><Relationship Id="rId4" Type="http://schemas.openxmlformats.org/officeDocument/2006/relationships/hyperlink" Target="http://blogs.msdn.com/b/spses/archive/2015/09/15/cloud-hybrid-search-service-application.asp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logs.msdn.com/b/spses/archive/2015/09/15/cloud-hybrid-search-service-application.asp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pses/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://melcher.it/s/6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elcher.it/s/5J" TargetMode="External"/><Relationship Id="rId5" Type="http://schemas.openxmlformats.org/officeDocument/2006/relationships/hyperlink" Target="http://techmikael.blogspot.de/2015/11/why-hybrid-crawl-in-sharepoint-is-cold.html" TargetMode="External"/><Relationship Id="rId4" Type="http://schemas.openxmlformats.org/officeDocument/2006/relationships/hyperlink" Target="http://melcher.it/s/6l" TargetMode="External"/><Relationship Id="rId9" Type="http://schemas.openxmlformats.org/officeDocument/2006/relationships/hyperlink" Target="https://melcher.it/category/search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melcher.it/s/8S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alegri.de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hyperlink" Target="mailto:Maximilian.Melcher@alegri.eu" TargetMode="External"/><Relationship Id="rId5" Type="http://schemas.openxmlformats.org/officeDocument/2006/relationships/hyperlink" Target="http://melcher.it/" TargetMode="External"/><Relationship Id="rId4" Type="http://schemas.openxmlformats.org/officeDocument/2006/relationships/hyperlink" Target="https://twitter.com/maxmelcher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Track: * | Level: 300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Hybrid SharePoint Search</a:t>
            </a:r>
          </a:p>
          <a:p>
            <a:r>
              <a:rPr lang="en-US" sz="2400" dirty="0"/>
              <a:t>Everything YOU need to know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Max Melcher</a:t>
            </a:r>
          </a:p>
        </p:txBody>
      </p:sp>
    </p:spTree>
    <p:extLst>
      <p:ext uri="{BB962C8B-B14F-4D97-AF65-F5344CB8AC3E}">
        <p14:creationId xmlns:p14="http://schemas.microsoft.com/office/powerpoint/2010/main" val="36619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Experience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27" name="Gruppieren 26"/>
          <p:cNvGrpSpPr/>
          <p:nvPr/>
        </p:nvGrpSpPr>
        <p:grpSpPr>
          <a:xfrm>
            <a:off x="1379478" y="1519237"/>
            <a:ext cx="9490282" cy="4657725"/>
            <a:chOff x="2134916" y="1190077"/>
            <a:chExt cx="10535420" cy="5424718"/>
          </a:xfrm>
        </p:grpSpPr>
        <p:pic>
          <p:nvPicPr>
            <p:cNvPr id="18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34916" y="1190077"/>
              <a:ext cx="7917403" cy="5344183"/>
            </a:xfrm>
            <a:prstGeom prst="rect">
              <a:avLst/>
            </a:prstGeom>
          </p:spPr>
        </p:pic>
        <p:sp>
          <p:nvSpPr>
            <p:cNvPr id="19" name="Right Brace 4"/>
            <p:cNvSpPr/>
            <p:nvPr/>
          </p:nvSpPr>
          <p:spPr>
            <a:xfrm>
              <a:off x="7596281" y="2452707"/>
              <a:ext cx="438673" cy="2778357"/>
            </a:xfrm>
            <a:prstGeom prst="rightBrace">
              <a:avLst>
                <a:gd name="adj1" fmla="val 80273"/>
                <a:gd name="adj2" fmla="val 50000"/>
              </a:avLst>
            </a:prstGeom>
            <a:ln w="381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20" name="TextBox 5"/>
            <p:cNvSpPr txBox="1"/>
            <p:nvPr/>
          </p:nvSpPr>
          <p:spPr>
            <a:xfrm>
              <a:off x="7910386" y="3031478"/>
              <a:ext cx="2053047" cy="1239089"/>
            </a:xfrm>
            <a:prstGeom prst="rect">
              <a:avLst/>
            </a:prstGeom>
            <a:noFill/>
          </p:spPr>
          <p:txBody>
            <a:bodyPr wrap="square" lIns="243743" tIns="194995" rIns="243743" bIns="194995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de-DE" sz="2613" b="1" dirty="0">
                  <a:solidFill>
                    <a:srgbClr val="FFC000"/>
                  </a:solidFill>
                </a:rPr>
                <a:t>cloud</a:t>
              </a:r>
            </a:p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de-DE" sz="2613" b="1" dirty="0">
                  <a:solidFill>
                    <a:srgbClr val="FFC000"/>
                  </a:solidFill>
                </a:rPr>
                <a:t>results</a:t>
              </a:r>
              <a:endParaRPr lang="en-US" sz="2613" b="1" dirty="0">
                <a:solidFill>
                  <a:srgbClr val="FFC000"/>
                </a:solidFill>
              </a:endParaRPr>
            </a:p>
          </p:txBody>
        </p:sp>
        <p:sp>
          <p:nvSpPr>
            <p:cNvPr id="21" name="Right Brace 7"/>
            <p:cNvSpPr/>
            <p:nvPr/>
          </p:nvSpPr>
          <p:spPr>
            <a:xfrm>
              <a:off x="7601225" y="5387065"/>
              <a:ext cx="447220" cy="1114122"/>
            </a:xfrm>
            <a:prstGeom prst="rightBrace">
              <a:avLst>
                <a:gd name="adj1" fmla="val 32502"/>
                <a:gd name="adj2" fmla="val 50000"/>
              </a:avLst>
            </a:prstGeom>
            <a:ln w="38100">
              <a:solidFill>
                <a:srgbClr val="60C61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Box 8"/>
            <p:cNvSpPr txBox="1"/>
            <p:nvPr/>
          </p:nvSpPr>
          <p:spPr>
            <a:xfrm>
              <a:off x="7910386" y="5479889"/>
              <a:ext cx="1956767" cy="1134906"/>
            </a:xfrm>
            <a:prstGeom prst="rect">
              <a:avLst/>
            </a:prstGeom>
            <a:noFill/>
          </p:spPr>
          <p:txBody>
            <a:bodyPr wrap="square" lIns="243743" tIns="194995" rIns="243743" bIns="194995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en-US" sz="2613" b="1" dirty="0">
                  <a:solidFill>
                    <a:srgbClr val="60C61B"/>
                  </a:solidFill>
                </a:rPr>
                <a:t>On-premises</a:t>
              </a:r>
            </a:p>
          </p:txBody>
        </p:sp>
        <p:sp>
          <p:nvSpPr>
            <p:cNvPr id="23" name="Rectangle 2"/>
            <p:cNvSpPr/>
            <p:nvPr/>
          </p:nvSpPr>
          <p:spPr bwMode="auto">
            <a:xfrm>
              <a:off x="3694893" y="2585962"/>
              <a:ext cx="4003096" cy="2552411"/>
            </a:xfrm>
            <a:prstGeom prst="rect">
              <a:avLst/>
            </a:prstGeom>
            <a:solidFill>
              <a:srgbClr val="A3C4E7">
                <a:alpha val="29804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524" fontAlgn="base">
                <a:spcBef>
                  <a:spcPct val="0"/>
                </a:spcBef>
                <a:spcAft>
                  <a:spcPct val="0"/>
                </a:spcAft>
              </a:pPr>
              <a:endParaRPr lang="en-GB" sz="26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Rectangle 9"/>
            <p:cNvSpPr/>
            <p:nvPr/>
          </p:nvSpPr>
          <p:spPr bwMode="auto">
            <a:xfrm>
              <a:off x="3694893" y="5418236"/>
              <a:ext cx="4003096" cy="999781"/>
            </a:xfrm>
            <a:prstGeom prst="rect">
              <a:avLst/>
            </a:prstGeom>
            <a:solidFill>
              <a:srgbClr val="A3C4E7">
                <a:alpha val="30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524" fontAlgn="base">
                <a:spcBef>
                  <a:spcPct val="0"/>
                </a:spcBef>
                <a:spcAft>
                  <a:spcPct val="0"/>
                </a:spcAft>
              </a:pPr>
              <a:endParaRPr lang="en-GB" sz="26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Right Brace 11"/>
            <p:cNvSpPr/>
            <p:nvPr/>
          </p:nvSpPr>
          <p:spPr>
            <a:xfrm>
              <a:off x="9915294" y="2360016"/>
              <a:ext cx="438673" cy="4174244"/>
            </a:xfrm>
            <a:prstGeom prst="rightBrace">
              <a:avLst>
                <a:gd name="adj1" fmla="val 119210"/>
                <a:gd name="adj2" fmla="val 50275"/>
              </a:avLst>
            </a:prstGeom>
            <a:ln w="3810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26" name="TextBox 6"/>
            <p:cNvSpPr txBox="1"/>
            <p:nvPr/>
          </p:nvSpPr>
          <p:spPr>
            <a:xfrm>
              <a:off x="10653206" y="2585962"/>
              <a:ext cx="2017130" cy="2000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3200" spc="-93" dirty="0">
                  <a:solidFill>
                    <a:srgbClr val="13365E"/>
                  </a:solidFill>
                </a:rPr>
                <a:t>Two disjunct result sets, ranking, sort order, etc</a:t>
              </a:r>
              <a:endParaRPr lang="en-US" sz="3200" spc="-93" dirty="0">
                <a:solidFill>
                  <a:srgbClr val="13365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93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r Verbinder 85"/>
          <p:cNvCxnSpPr/>
          <p:nvPr/>
        </p:nvCxnSpPr>
        <p:spPr>
          <a:xfrm flipH="1">
            <a:off x="5709909" y="1149796"/>
            <a:ext cx="35928" cy="417660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969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13365E"/>
                </a:solidFill>
              </a:rPr>
              <a:t>One-</a:t>
            </a:r>
            <a:r>
              <a:rPr lang="de-DE" dirty="0" err="1">
                <a:solidFill>
                  <a:srgbClr val="13365E"/>
                </a:solidFill>
              </a:rPr>
              <a:t>way</a:t>
            </a:r>
            <a:r>
              <a:rPr lang="de-DE" dirty="0">
                <a:solidFill>
                  <a:srgbClr val="13365E"/>
                </a:solidFill>
              </a:rPr>
              <a:t> </a:t>
            </a:r>
            <a:r>
              <a:rPr lang="de-DE" dirty="0" err="1">
                <a:solidFill>
                  <a:srgbClr val="13365E"/>
                </a:solidFill>
              </a:rPr>
              <a:t>inbound</a:t>
            </a:r>
            <a:br>
              <a:rPr lang="de-DE" dirty="0">
                <a:solidFill>
                  <a:srgbClr val="13365E"/>
                </a:solidFill>
              </a:rPr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10" name="Gruppieren 109"/>
          <p:cNvGrpSpPr/>
          <p:nvPr/>
        </p:nvGrpSpPr>
        <p:grpSpPr>
          <a:xfrm>
            <a:off x="666826" y="805107"/>
            <a:ext cx="10489321" cy="4710400"/>
            <a:chOff x="296002" y="859809"/>
            <a:chExt cx="8309919" cy="3742876"/>
          </a:xfrm>
        </p:grpSpPr>
        <p:cxnSp>
          <p:nvCxnSpPr>
            <p:cNvPr id="39" name="Straight Arrow Connector 222"/>
            <p:cNvCxnSpPr/>
            <p:nvPr/>
          </p:nvCxnSpPr>
          <p:spPr>
            <a:xfrm>
              <a:off x="4319730" y="1049790"/>
              <a:ext cx="4125395" cy="7299"/>
            </a:xfrm>
            <a:prstGeom prst="straightConnector1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933467" y="1378031"/>
              <a:ext cx="1645920" cy="30003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 anchor="ctr"/>
            <a:lstStyle/>
            <a:p>
              <a:pPr algn="ctr" defTabSz="8229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40" kern="0" dirty="0">
                  <a:solidFill>
                    <a:srgbClr val="FFFFFF"/>
                  </a:solidFill>
                  <a:latin typeface="Verdana" pitchFamily="34" charset="0"/>
                </a:rPr>
                <a:t>Office 365 </a:t>
              </a:r>
              <a:r>
                <a:rPr lang="de-DE" sz="1440" kern="0" dirty="0" err="1">
                  <a:solidFill>
                    <a:srgbClr val="FFFFFF"/>
                  </a:solidFill>
                  <a:latin typeface="Verdana" pitchFamily="34" charset="0"/>
                </a:rPr>
                <a:t>tenant</a:t>
              </a:r>
              <a:endParaRPr lang="en-US" sz="1440" kern="0" dirty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134826" y="1278992"/>
              <a:ext cx="1645920" cy="39907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 anchor="ctr"/>
            <a:lstStyle/>
            <a:p>
              <a:pPr algn="ctr" defTabSz="8229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40" kern="0" dirty="0">
                  <a:solidFill>
                    <a:srgbClr val="FFFFFF"/>
                  </a:solidFill>
                  <a:latin typeface="Verdana" pitchFamily="34" charset="0"/>
                </a:rPr>
                <a:t>SharePoint Server 2013/2016 Farm</a:t>
              </a:r>
              <a:endParaRPr lang="en-US" sz="1440" kern="0" dirty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296002" y="1678069"/>
              <a:ext cx="2974680" cy="2554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r>
                <a:rPr lang="de-DE" sz="1440" dirty="0">
                  <a:solidFill>
                    <a:srgbClr val="000000"/>
                  </a:solidFill>
                  <a:latin typeface="Verdana" pitchFamily="34" charset="0"/>
                </a:rPr>
                <a:t>SharePoint Online</a:t>
              </a:r>
              <a:endParaRPr lang="en-US" sz="144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470446" y="1678069"/>
              <a:ext cx="2974680" cy="2554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440" dirty="0">
                  <a:solidFill>
                    <a:srgbClr val="000000"/>
                  </a:solidFill>
                  <a:latin typeface="Verdana" pitchFamily="34" charset="0"/>
                </a:rPr>
                <a:t>SharePoint</a:t>
              </a:r>
              <a:endParaRPr lang="en-US" sz="144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grpSp>
          <p:nvGrpSpPr>
            <p:cNvPr id="32" name="Group 208"/>
            <p:cNvGrpSpPr/>
            <p:nvPr/>
          </p:nvGrpSpPr>
          <p:grpSpPr>
            <a:xfrm>
              <a:off x="3364728" y="2481497"/>
              <a:ext cx="1985768" cy="1433251"/>
              <a:chOff x="4724754" y="3264127"/>
              <a:chExt cx="2588049" cy="2070534"/>
            </a:xfrm>
          </p:grpSpPr>
          <p:cxnSp>
            <p:nvCxnSpPr>
              <p:cNvPr id="33" name="Straight Arrow Connector 209"/>
              <p:cNvCxnSpPr/>
              <p:nvPr/>
            </p:nvCxnSpPr>
            <p:spPr>
              <a:xfrm>
                <a:off x="4761159" y="5334661"/>
                <a:ext cx="2551644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00B050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34" name="Straight Arrow Connector 210"/>
              <p:cNvCxnSpPr/>
              <p:nvPr/>
            </p:nvCxnSpPr>
            <p:spPr>
              <a:xfrm>
                <a:off x="4724754" y="3264127"/>
                <a:ext cx="2586727" cy="2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FFFFFF">
                    <a:lumMod val="65000"/>
                  </a:srgbClr>
                </a:solidFill>
                <a:prstDash val="solid"/>
                <a:headEnd type="triangle"/>
                <a:tailEnd type="none"/>
              </a:ln>
              <a:effectLst/>
            </p:spPr>
          </p:cxnSp>
        </p:grpSp>
        <p:sp>
          <p:nvSpPr>
            <p:cNvPr id="10" name="Textfeld 9"/>
            <p:cNvSpPr txBox="1"/>
            <p:nvPr/>
          </p:nvSpPr>
          <p:spPr>
            <a:xfrm>
              <a:off x="3177008" y="1133698"/>
              <a:ext cx="1063019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13365E"/>
                  </a:solidFill>
                </a:rPr>
                <a:t>Internet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282112" y="1958936"/>
              <a:ext cx="1177728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Outbound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141226" y="3525563"/>
              <a:ext cx="1148891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13365E"/>
                  </a:solidFill>
                </a:rPr>
                <a:t>Inbound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065975" y="862621"/>
              <a:ext cx="1359877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Office 365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6165054" y="859809"/>
              <a:ext cx="2181777" cy="3668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On-Prem network</a:t>
              </a: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675901" y="2531250"/>
              <a:ext cx="2563769" cy="1199511"/>
              <a:chOff x="7541585" y="2868466"/>
              <a:chExt cx="2995878" cy="1447847"/>
            </a:xfrm>
          </p:grpSpPr>
          <p:sp>
            <p:nvSpPr>
              <p:cNvPr id="63" name="Rectangle 162"/>
              <p:cNvSpPr/>
              <p:nvPr/>
            </p:nvSpPr>
            <p:spPr bwMode="auto">
              <a:xfrm>
                <a:off x="7541585" y="2874941"/>
                <a:ext cx="1389649" cy="1383175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163"/>
              <p:cNvSpPr/>
              <p:nvPr/>
            </p:nvSpPr>
            <p:spPr>
              <a:xfrm>
                <a:off x="7546511" y="3859472"/>
                <a:ext cx="1379808" cy="319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Web Application</a:t>
                </a:r>
              </a:p>
            </p:txBody>
          </p:sp>
          <p:grpSp>
            <p:nvGrpSpPr>
              <p:cNvPr id="65" name="Group 164"/>
              <p:cNvGrpSpPr/>
              <p:nvPr/>
            </p:nvGrpSpPr>
            <p:grpSpPr>
              <a:xfrm>
                <a:off x="7795430" y="3046010"/>
                <a:ext cx="881959" cy="684412"/>
                <a:chOff x="6351588" y="3963988"/>
                <a:chExt cx="900112" cy="698500"/>
              </a:xfrm>
            </p:grpSpPr>
            <p:grpSp>
              <p:nvGrpSpPr>
                <p:cNvPr id="66" name="Group 165"/>
                <p:cNvGrpSpPr/>
                <p:nvPr/>
              </p:nvGrpSpPr>
              <p:grpSpPr>
                <a:xfrm>
                  <a:off x="6351588" y="3963988"/>
                  <a:ext cx="900112" cy="698500"/>
                  <a:chOff x="6351588" y="3963988"/>
                  <a:chExt cx="900112" cy="698500"/>
                </a:xfrm>
              </p:grpSpPr>
              <p:sp>
                <p:nvSpPr>
                  <p:cNvPr id="6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351588" y="4078288"/>
                    <a:ext cx="900112" cy="584200"/>
                  </a:xfrm>
                  <a:custGeom>
                    <a:avLst/>
                    <a:gdLst>
                      <a:gd name="T0" fmla="*/ 225 w 237"/>
                      <a:gd name="T1" fmla="*/ 0 h 153"/>
                      <a:gd name="T2" fmla="*/ 12 w 237"/>
                      <a:gd name="T3" fmla="*/ 0 h 153"/>
                      <a:gd name="T4" fmla="*/ 0 w 237"/>
                      <a:gd name="T5" fmla="*/ 12 h 153"/>
                      <a:gd name="T6" fmla="*/ 0 w 237"/>
                      <a:gd name="T7" fmla="*/ 142 h 153"/>
                      <a:gd name="T8" fmla="*/ 12 w 237"/>
                      <a:gd name="T9" fmla="*/ 153 h 153"/>
                      <a:gd name="T10" fmla="*/ 225 w 237"/>
                      <a:gd name="T11" fmla="*/ 153 h 153"/>
                      <a:gd name="T12" fmla="*/ 237 w 237"/>
                      <a:gd name="T13" fmla="*/ 142 h 153"/>
                      <a:gd name="T14" fmla="*/ 237 w 237"/>
                      <a:gd name="T15" fmla="*/ 12 h 153"/>
                      <a:gd name="T16" fmla="*/ 225 w 237"/>
                      <a:gd name="T17" fmla="*/ 0 h 153"/>
                      <a:gd name="T18" fmla="*/ 225 w 237"/>
                      <a:gd name="T19" fmla="*/ 142 h 153"/>
                      <a:gd name="T20" fmla="*/ 225 w 237"/>
                      <a:gd name="T21" fmla="*/ 142 h 153"/>
                      <a:gd name="T22" fmla="*/ 12 w 237"/>
                      <a:gd name="T23" fmla="*/ 142 h 153"/>
                      <a:gd name="T24" fmla="*/ 12 w 237"/>
                      <a:gd name="T25" fmla="*/ 142 h 153"/>
                      <a:gd name="T26" fmla="*/ 12 w 237"/>
                      <a:gd name="T27" fmla="*/ 12 h 153"/>
                      <a:gd name="T28" fmla="*/ 12 w 237"/>
                      <a:gd name="T29" fmla="*/ 12 h 153"/>
                      <a:gd name="T30" fmla="*/ 225 w 237"/>
                      <a:gd name="T31" fmla="*/ 12 h 153"/>
                      <a:gd name="T32" fmla="*/ 225 w 237"/>
                      <a:gd name="T33" fmla="*/ 12 h 153"/>
                      <a:gd name="T34" fmla="*/ 225 w 237"/>
                      <a:gd name="T35" fmla="*/ 142 h 153"/>
                      <a:gd name="T36" fmla="*/ 225 w 237"/>
                      <a:gd name="T37" fmla="*/ 14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7" h="153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42"/>
                          <a:pt x="0" y="142"/>
                          <a:pt x="0" y="142"/>
                        </a:cubicBezTo>
                        <a:cubicBezTo>
                          <a:pt x="0" y="148"/>
                          <a:pt x="6" y="153"/>
                          <a:pt x="12" y="153"/>
                        </a:cubicBezTo>
                        <a:cubicBezTo>
                          <a:pt x="225" y="153"/>
                          <a:pt x="225" y="153"/>
                          <a:pt x="225" y="153"/>
                        </a:cubicBezTo>
                        <a:cubicBezTo>
                          <a:pt x="232" y="153"/>
                          <a:pt x="237" y="148"/>
                          <a:pt x="237" y="142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225" y="142"/>
                        </a:move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  <p:sp>
                <p:nvSpPr>
                  <p:cNvPr id="6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6351588" y="3963988"/>
                    <a:ext cx="900112" cy="107950"/>
                  </a:xfrm>
                  <a:custGeom>
                    <a:avLst/>
                    <a:gdLst>
                      <a:gd name="T0" fmla="*/ 225 w 237"/>
                      <a:gd name="T1" fmla="*/ 0 h 28"/>
                      <a:gd name="T2" fmla="*/ 12 w 237"/>
                      <a:gd name="T3" fmla="*/ 0 h 28"/>
                      <a:gd name="T4" fmla="*/ 0 w 237"/>
                      <a:gd name="T5" fmla="*/ 12 h 28"/>
                      <a:gd name="T6" fmla="*/ 0 w 237"/>
                      <a:gd name="T7" fmla="*/ 26 h 28"/>
                      <a:gd name="T8" fmla="*/ 9 w 237"/>
                      <a:gd name="T9" fmla="*/ 23 h 28"/>
                      <a:gd name="T10" fmla="*/ 228 w 237"/>
                      <a:gd name="T11" fmla="*/ 23 h 28"/>
                      <a:gd name="T12" fmla="*/ 237 w 237"/>
                      <a:gd name="T13" fmla="*/ 28 h 28"/>
                      <a:gd name="T14" fmla="*/ 237 w 237"/>
                      <a:gd name="T15" fmla="*/ 12 h 28"/>
                      <a:gd name="T16" fmla="*/ 225 w 237"/>
                      <a:gd name="T17" fmla="*/ 0 h 28"/>
                      <a:gd name="T18" fmla="*/ 190 w 237"/>
                      <a:gd name="T19" fmla="*/ 16 h 28"/>
                      <a:gd name="T20" fmla="*/ 179 w 237"/>
                      <a:gd name="T21" fmla="*/ 16 h 28"/>
                      <a:gd name="T22" fmla="*/ 179 w 237"/>
                      <a:gd name="T23" fmla="*/ 14 h 28"/>
                      <a:gd name="T24" fmla="*/ 190 w 237"/>
                      <a:gd name="T25" fmla="*/ 14 h 28"/>
                      <a:gd name="T26" fmla="*/ 190 w 237"/>
                      <a:gd name="T27" fmla="*/ 16 h 28"/>
                      <a:gd name="T28" fmla="*/ 204 w 237"/>
                      <a:gd name="T29" fmla="*/ 16 h 28"/>
                      <a:gd name="T30" fmla="*/ 196 w 237"/>
                      <a:gd name="T31" fmla="*/ 16 h 28"/>
                      <a:gd name="T32" fmla="*/ 196 w 237"/>
                      <a:gd name="T33" fmla="*/ 8 h 28"/>
                      <a:gd name="T34" fmla="*/ 204 w 237"/>
                      <a:gd name="T35" fmla="*/ 8 h 28"/>
                      <a:gd name="T36" fmla="*/ 204 w 237"/>
                      <a:gd name="T37" fmla="*/ 16 h 28"/>
                      <a:gd name="T38" fmla="*/ 223 w 237"/>
                      <a:gd name="T39" fmla="*/ 16 h 28"/>
                      <a:gd name="T40" fmla="*/ 220 w 237"/>
                      <a:gd name="T41" fmla="*/ 16 h 28"/>
                      <a:gd name="T42" fmla="*/ 218 w 237"/>
                      <a:gd name="T43" fmla="*/ 15 h 28"/>
                      <a:gd name="T44" fmla="*/ 217 w 237"/>
                      <a:gd name="T45" fmla="*/ 13 h 28"/>
                      <a:gd name="T46" fmla="*/ 214 w 237"/>
                      <a:gd name="T47" fmla="*/ 16 h 28"/>
                      <a:gd name="T48" fmla="*/ 214 w 237"/>
                      <a:gd name="T49" fmla="*/ 16 h 28"/>
                      <a:gd name="T50" fmla="*/ 211 w 237"/>
                      <a:gd name="T51" fmla="*/ 16 h 28"/>
                      <a:gd name="T52" fmla="*/ 216 w 237"/>
                      <a:gd name="T53" fmla="*/ 12 h 28"/>
                      <a:gd name="T54" fmla="*/ 211 w 237"/>
                      <a:gd name="T55" fmla="*/ 8 h 28"/>
                      <a:gd name="T56" fmla="*/ 214 w 237"/>
                      <a:gd name="T57" fmla="*/ 8 h 28"/>
                      <a:gd name="T58" fmla="*/ 217 w 237"/>
                      <a:gd name="T59" fmla="*/ 11 h 28"/>
                      <a:gd name="T60" fmla="*/ 220 w 237"/>
                      <a:gd name="T61" fmla="*/ 8 h 28"/>
                      <a:gd name="T62" fmla="*/ 223 w 237"/>
                      <a:gd name="T63" fmla="*/ 8 h 28"/>
                      <a:gd name="T64" fmla="*/ 218 w 237"/>
                      <a:gd name="T65" fmla="*/ 12 h 28"/>
                      <a:gd name="T66" fmla="*/ 223 w 237"/>
                      <a:gd name="T67" fmla="*/ 16 h 28"/>
                      <a:gd name="T68" fmla="*/ 203 w 237"/>
                      <a:gd name="T69" fmla="*/ 9 h 28"/>
                      <a:gd name="T70" fmla="*/ 197 w 237"/>
                      <a:gd name="T71" fmla="*/ 9 h 28"/>
                      <a:gd name="T72" fmla="*/ 197 w 237"/>
                      <a:gd name="T73" fmla="*/ 15 h 28"/>
                      <a:gd name="T74" fmla="*/ 203 w 237"/>
                      <a:gd name="T75" fmla="*/ 15 h 28"/>
                      <a:gd name="T76" fmla="*/ 203 w 237"/>
                      <a:gd name="T77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37" h="28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" y="25"/>
                          <a:pt x="5" y="23"/>
                          <a:pt x="9" y="23"/>
                        </a:cubicBezTo>
                        <a:cubicBezTo>
                          <a:pt x="228" y="23"/>
                          <a:pt x="228" y="23"/>
                          <a:pt x="228" y="23"/>
                        </a:cubicBezTo>
                        <a:cubicBezTo>
                          <a:pt x="231" y="23"/>
                          <a:pt x="235" y="25"/>
                          <a:pt x="237" y="28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190" y="16"/>
                        </a:moveTo>
                        <a:cubicBezTo>
                          <a:pt x="179" y="16"/>
                          <a:pt x="179" y="16"/>
                          <a:pt x="179" y="16"/>
                        </a:cubicBezTo>
                        <a:cubicBezTo>
                          <a:pt x="179" y="14"/>
                          <a:pt x="179" y="14"/>
                          <a:pt x="179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lnTo>
                          <a:pt x="190" y="16"/>
                        </a:lnTo>
                        <a:close/>
                        <a:moveTo>
                          <a:pt x="204" y="16"/>
                        </a:moveTo>
                        <a:cubicBezTo>
                          <a:pt x="196" y="16"/>
                          <a:pt x="196" y="16"/>
                          <a:pt x="196" y="16"/>
                        </a:cubicBezTo>
                        <a:cubicBezTo>
                          <a:pt x="196" y="8"/>
                          <a:pt x="196" y="8"/>
                          <a:pt x="196" y="8"/>
                        </a:cubicBezTo>
                        <a:cubicBezTo>
                          <a:pt x="204" y="8"/>
                          <a:pt x="204" y="8"/>
                          <a:pt x="204" y="8"/>
                        </a:cubicBezTo>
                        <a:lnTo>
                          <a:pt x="204" y="16"/>
                        </a:lnTo>
                        <a:close/>
                        <a:moveTo>
                          <a:pt x="223" y="16"/>
                        </a:moveTo>
                        <a:cubicBezTo>
                          <a:pt x="220" y="16"/>
                          <a:pt x="220" y="16"/>
                          <a:pt x="220" y="16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7" y="13"/>
                          <a:pt x="217" y="13"/>
                          <a:pt x="217" y="13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1" y="16"/>
                          <a:pt x="211" y="16"/>
                          <a:pt x="211" y="16"/>
                        </a:cubicBezTo>
                        <a:cubicBezTo>
                          <a:pt x="216" y="12"/>
                          <a:pt x="216" y="12"/>
                          <a:pt x="216" y="12"/>
                        </a:cubicBezTo>
                        <a:cubicBezTo>
                          <a:pt x="211" y="8"/>
                          <a:pt x="211" y="8"/>
                          <a:pt x="211" y="8"/>
                        </a:cubicBezTo>
                        <a:cubicBezTo>
                          <a:pt x="214" y="8"/>
                          <a:pt x="214" y="8"/>
                          <a:pt x="214" y="8"/>
                        </a:cubicBezTo>
                        <a:cubicBezTo>
                          <a:pt x="217" y="11"/>
                          <a:pt x="217" y="11"/>
                          <a:pt x="217" y="11"/>
                        </a:cubicBezTo>
                        <a:cubicBezTo>
                          <a:pt x="220" y="8"/>
                          <a:pt x="220" y="8"/>
                          <a:pt x="220" y="8"/>
                        </a:cubicBezTo>
                        <a:cubicBezTo>
                          <a:pt x="223" y="8"/>
                          <a:pt x="223" y="8"/>
                          <a:pt x="223" y="8"/>
                        </a:cubicBezTo>
                        <a:cubicBezTo>
                          <a:pt x="218" y="12"/>
                          <a:pt x="218" y="12"/>
                          <a:pt x="218" y="12"/>
                        </a:cubicBezTo>
                        <a:lnTo>
                          <a:pt x="223" y="16"/>
                        </a:lnTo>
                        <a:close/>
                        <a:moveTo>
                          <a:pt x="203" y="9"/>
                        </a:moveTo>
                        <a:cubicBezTo>
                          <a:pt x="197" y="9"/>
                          <a:pt x="197" y="9"/>
                          <a:pt x="197" y="9"/>
                        </a:cubicBezTo>
                        <a:cubicBezTo>
                          <a:pt x="197" y="15"/>
                          <a:pt x="197" y="15"/>
                          <a:pt x="197" y="15"/>
                        </a:cubicBezTo>
                        <a:cubicBezTo>
                          <a:pt x="203" y="15"/>
                          <a:pt x="203" y="15"/>
                          <a:pt x="203" y="15"/>
                        </a:cubicBezTo>
                        <a:lnTo>
                          <a:pt x="203" y="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</p:grp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6583363" y="4178301"/>
                  <a:ext cx="436562" cy="381000"/>
                </a:xfrm>
                <a:custGeom>
                  <a:avLst/>
                  <a:gdLst>
                    <a:gd name="T0" fmla="*/ 239 w 275"/>
                    <a:gd name="T1" fmla="*/ 164 h 240"/>
                    <a:gd name="T2" fmla="*/ 239 w 275"/>
                    <a:gd name="T3" fmla="*/ 125 h 240"/>
                    <a:gd name="T4" fmla="*/ 237 w 275"/>
                    <a:gd name="T5" fmla="*/ 125 h 240"/>
                    <a:gd name="T6" fmla="*/ 234 w 275"/>
                    <a:gd name="T7" fmla="*/ 125 h 240"/>
                    <a:gd name="T8" fmla="*/ 141 w 275"/>
                    <a:gd name="T9" fmla="*/ 125 h 240"/>
                    <a:gd name="T10" fmla="*/ 141 w 275"/>
                    <a:gd name="T11" fmla="*/ 99 h 240"/>
                    <a:gd name="T12" fmla="*/ 203 w 275"/>
                    <a:gd name="T13" fmla="*/ 99 h 240"/>
                    <a:gd name="T14" fmla="*/ 203 w 275"/>
                    <a:gd name="T15" fmla="*/ 0 h 240"/>
                    <a:gd name="T16" fmla="*/ 72 w 275"/>
                    <a:gd name="T17" fmla="*/ 0 h 240"/>
                    <a:gd name="T18" fmla="*/ 72 w 275"/>
                    <a:gd name="T19" fmla="*/ 99 h 240"/>
                    <a:gd name="T20" fmla="*/ 134 w 275"/>
                    <a:gd name="T21" fmla="*/ 99 h 240"/>
                    <a:gd name="T22" fmla="*/ 134 w 275"/>
                    <a:gd name="T23" fmla="*/ 125 h 240"/>
                    <a:gd name="T24" fmla="*/ 41 w 275"/>
                    <a:gd name="T25" fmla="*/ 125 h 240"/>
                    <a:gd name="T26" fmla="*/ 38 w 275"/>
                    <a:gd name="T27" fmla="*/ 125 h 240"/>
                    <a:gd name="T28" fmla="*/ 36 w 275"/>
                    <a:gd name="T29" fmla="*/ 125 h 240"/>
                    <a:gd name="T30" fmla="*/ 36 w 275"/>
                    <a:gd name="T31" fmla="*/ 164 h 240"/>
                    <a:gd name="T32" fmla="*/ 0 w 275"/>
                    <a:gd name="T33" fmla="*/ 164 h 240"/>
                    <a:gd name="T34" fmla="*/ 0 w 275"/>
                    <a:gd name="T35" fmla="*/ 240 h 240"/>
                    <a:gd name="T36" fmla="*/ 77 w 275"/>
                    <a:gd name="T37" fmla="*/ 240 h 240"/>
                    <a:gd name="T38" fmla="*/ 77 w 275"/>
                    <a:gd name="T39" fmla="*/ 164 h 240"/>
                    <a:gd name="T40" fmla="*/ 41 w 275"/>
                    <a:gd name="T41" fmla="*/ 164 h 240"/>
                    <a:gd name="T42" fmla="*/ 41 w 275"/>
                    <a:gd name="T43" fmla="*/ 130 h 240"/>
                    <a:gd name="T44" fmla="*/ 134 w 275"/>
                    <a:gd name="T45" fmla="*/ 130 h 240"/>
                    <a:gd name="T46" fmla="*/ 134 w 275"/>
                    <a:gd name="T47" fmla="*/ 137 h 240"/>
                    <a:gd name="T48" fmla="*/ 134 w 275"/>
                    <a:gd name="T49" fmla="*/ 164 h 240"/>
                    <a:gd name="T50" fmla="*/ 100 w 275"/>
                    <a:gd name="T51" fmla="*/ 164 h 240"/>
                    <a:gd name="T52" fmla="*/ 100 w 275"/>
                    <a:gd name="T53" fmla="*/ 240 h 240"/>
                    <a:gd name="T54" fmla="*/ 177 w 275"/>
                    <a:gd name="T55" fmla="*/ 240 h 240"/>
                    <a:gd name="T56" fmla="*/ 177 w 275"/>
                    <a:gd name="T57" fmla="*/ 164 h 240"/>
                    <a:gd name="T58" fmla="*/ 141 w 275"/>
                    <a:gd name="T59" fmla="*/ 164 h 240"/>
                    <a:gd name="T60" fmla="*/ 141 w 275"/>
                    <a:gd name="T61" fmla="*/ 137 h 240"/>
                    <a:gd name="T62" fmla="*/ 141 w 275"/>
                    <a:gd name="T63" fmla="*/ 130 h 240"/>
                    <a:gd name="T64" fmla="*/ 234 w 275"/>
                    <a:gd name="T65" fmla="*/ 130 h 240"/>
                    <a:gd name="T66" fmla="*/ 234 w 275"/>
                    <a:gd name="T67" fmla="*/ 164 h 240"/>
                    <a:gd name="T68" fmla="*/ 199 w 275"/>
                    <a:gd name="T69" fmla="*/ 164 h 240"/>
                    <a:gd name="T70" fmla="*/ 199 w 275"/>
                    <a:gd name="T71" fmla="*/ 240 h 240"/>
                    <a:gd name="T72" fmla="*/ 275 w 275"/>
                    <a:gd name="T73" fmla="*/ 240 h 240"/>
                    <a:gd name="T74" fmla="*/ 275 w 275"/>
                    <a:gd name="T75" fmla="*/ 164 h 240"/>
                    <a:gd name="T76" fmla="*/ 239 w 275"/>
                    <a:gd name="T77" fmla="*/ 16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75" h="240">
                      <a:moveTo>
                        <a:pt x="239" y="164"/>
                      </a:moveTo>
                      <a:lnTo>
                        <a:pt x="239" y="125"/>
                      </a:lnTo>
                      <a:lnTo>
                        <a:pt x="237" y="125"/>
                      </a:lnTo>
                      <a:lnTo>
                        <a:pt x="234" y="125"/>
                      </a:lnTo>
                      <a:lnTo>
                        <a:pt x="141" y="125"/>
                      </a:lnTo>
                      <a:lnTo>
                        <a:pt x="141" y="99"/>
                      </a:lnTo>
                      <a:lnTo>
                        <a:pt x="203" y="99"/>
                      </a:lnTo>
                      <a:lnTo>
                        <a:pt x="203" y="0"/>
                      </a:lnTo>
                      <a:lnTo>
                        <a:pt x="72" y="0"/>
                      </a:lnTo>
                      <a:lnTo>
                        <a:pt x="72" y="99"/>
                      </a:lnTo>
                      <a:lnTo>
                        <a:pt x="134" y="99"/>
                      </a:lnTo>
                      <a:lnTo>
                        <a:pt x="134" y="125"/>
                      </a:lnTo>
                      <a:lnTo>
                        <a:pt x="41" y="125"/>
                      </a:lnTo>
                      <a:lnTo>
                        <a:pt x="38" y="125"/>
                      </a:lnTo>
                      <a:lnTo>
                        <a:pt x="36" y="125"/>
                      </a:lnTo>
                      <a:lnTo>
                        <a:pt x="36" y="164"/>
                      </a:lnTo>
                      <a:lnTo>
                        <a:pt x="0" y="164"/>
                      </a:lnTo>
                      <a:lnTo>
                        <a:pt x="0" y="240"/>
                      </a:lnTo>
                      <a:lnTo>
                        <a:pt x="77" y="240"/>
                      </a:lnTo>
                      <a:lnTo>
                        <a:pt x="77" y="164"/>
                      </a:lnTo>
                      <a:lnTo>
                        <a:pt x="41" y="164"/>
                      </a:lnTo>
                      <a:lnTo>
                        <a:pt x="41" y="130"/>
                      </a:lnTo>
                      <a:lnTo>
                        <a:pt x="134" y="130"/>
                      </a:lnTo>
                      <a:lnTo>
                        <a:pt x="134" y="137"/>
                      </a:lnTo>
                      <a:lnTo>
                        <a:pt x="134" y="164"/>
                      </a:lnTo>
                      <a:lnTo>
                        <a:pt x="100" y="164"/>
                      </a:lnTo>
                      <a:lnTo>
                        <a:pt x="100" y="240"/>
                      </a:lnTo>
                      <a:lnTo>
                        <a:pt x="177" y="240"/>
                      </a:lnTo>
                      <a:lnTo>
                        <a:pt x="177" y="164"/>
                      </a:lnTo>
                      <a:lnTo>
                        <a:pt x="141" y="164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234" y="130"/>
                      </a:lnTo>
                      <a:lnTo>
                        <a:pt x="234" y="164"/>
                      </a:lnTo>
                      <a:lnTo>
                        <a:pt x="199" y="164"/>
                      </a:lnTo>
                      <a:lnTo>
                        <a:pt x="199" y="240"/>
                      </a:lnTo>
                      <a:lnTo>
                        <a:pt x="275" y="240"/>
                      </a:lnTo>
                      <a:lnTo>
                        <a:pt x="275" y="164"/>
                      </a:lnTo>
                      <a:lnTo>
                        <a:pt x="239" y="164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</p:spPr>
              <p:txBody>
                <a:bodyPr vert="horz" wrap="square" lIns="119461" tIns="59731" rIns="119461" bIns="59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94859">
                    <a:defRPr/>
                  </a:pPr>
                  <a:endParaRPr lang="en-US" sz="2351" kern="0" dirty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0" name="Rectangle 198"/>
              <p:cNvSpPr/>
              <p:nvPr/>
            </p:nvSpPr>
            <p:spPr bwMode="auto">
              <a:xfrm>
                <a:off x="9140865" y="2868466"/>
                <a:ext cx="1389650" cy="1389649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199"/>
              <p:cNvSpPr/>
              <p:nvPr/>
            </p:nvSpPr>
            <p:spPr bwMode="auto">
              <a:xfrm>
                <a:off x="9438794" y="3186344"/>
                <a:ext cx="823923" cy="518713"/>
              </a:xfrm>
              <a:prstGeom prst="rect">
                <a:avLst/>
              </a:prstGeom>
              <a:solidFill>
                <a:srgbClr val="FFB9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200"/>
              <p:cNvSpPr/>
              <p:nvPr/>
            </p:nvSpPr>
            <p:spPr>
              <a:xfrm>
                <a:off x="9159119" y="3764922"/>
                <a:ext cx="1378344" cy="551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Hybrid search </a:t>
                </a:r>
                <a:br>
                  <a:rPr lang="en-US" sz="1568" kern="0" spc="-27" dirty="0">
                    <a:solidFill>
                      <a:srgbClr val="FFFFFF"/>
                    </a:solidFill>
                  </a:rPr>
                </a:br>
                <a:r>
                  <a:rPr lang="en-US" sz="1568" kern="0" spc="-27" dirty="0">
                    <a:solidFill>
                      <a:srgbClr val="FFFFFF"/>
                    </a:solidFill>
                  </a:rPr>
                  <a:t>results</a:t>
                </a:r>
              </a:p>
            </p:txBody>
          </p:sp>
          <p:grpSp>
            <p:nvGrpSpPr>
              <p:cNvPr id="73" name="Group 201"/>
              <p:cNvGrpSpPr/>
              <p:nvPr/>
            </p:nvGrpSpPr>
            <p:grpSpPr>
              <a:xfrm>
                <a:off x="9407312" y="3039535"/>
                <a:ext cx="881959" cy="684412"/>
                <a:chOff x="6351588" y="3963988"/>
                <a:chExt cx="900112" cy="698500"/>
              </a:xfrm>
            </p:grpSpPr>
            <p:grpSp>
              <p:nvGrpSpPr>
                <p:cNvPr id="74" name="Group 202"/>
                <p:cNvGrpSpPr/>
                <p:nvPr/>
              </p:nvGrpSpPr>
              <p:grpSpPr>
                <a:xfrm>
                  <a:off x="6351588" y="3963988"/>
                  <a:ext cx="900112" cy="698500"/>
                  <a:chOff x="6351588" y="3963988"/>
                  <a:chExt cx="900112" cy="698500"/>
                </a:xfrm>
              </p:grpSpPr>
              <p:sp>
                <p:nvSpPr>
                  <p:cNvPr id="76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351588" y="4078288"/>
                    <a:ext cx="900112" cy="584200"/>
                  </a:xfrm>
                  <a:custGeom>
                    <a:avLst/>
                    <a:gdLst>
                      <a:gd name="T0" fmla="*/ 225 w 237"/>
                      <a:gd name="T1" fmla="*/ 0 h 153"/>
                      <a:gd name="T2" fmla="*/ 12 w 237"/>
                      <a:gd name="T3" fmla="*/ 0 h 153"/>
                      <a:gd name="T4" fmla="*/ 0 w 237"/>
                      <a:gd name="T5" fmla="*/ 12 h 153"/>
                      <a:gd name="T6" fmla="*/ 0 w 237"/>
                      <a:gd name="T7" fmla="*/ 142 h 153"/>
                      <a:gd name="T8" fmla="*/ 12 w 237"/>
                      <a:gd name="T9" fmla="*/ 153 h 153"/>
                      <a:gd name="T10" fmla="*/ 225 w 237"/>
                      <a:gd name="T11" fmla="*/ 153 h 153"/>
                      <a:gd name="T12" fmla="*/ 237 w 237"/>
                      <a:gd name="T13" fmla="*/ 142 h 153"/>
                      <a:gd name="T14" fmla="*/ 237 w 237"/>
                      <a:gd name="T15" fmla="*/ 12 h 153"/>
                      <a:gd name="T16" fmla="*/ 225 w 237"/>
                      <a:gd name="T17" fmla="*/ 0 h 153"/>
                      <a:gd name="T18" fmla="*/ 225 w 237"/>
                      <a:gd name="T19" fmla="*/ 142 h 153"/>
                      <a:gd name="T20" fmla="*/ 225 w 237"/>
                      <a:gd name="T21" fmla="*/ 142 h 153"/>
                      <a:gd name="T22" fmla="*/ 12 w 237"/>
                      <a:gd name="T23" fmla="*/ 142 h 153"/>
                      <a:gd name="T24" fmla="*/ 12 w 237"/>
                      <a:gd name="T25" fmla="*/ 142 h 153"/>
                      <a:gd name="T26" fmla="*/ 12 w 237"/>
                      <a:gd name="T27" fmla="*/ 12 h 153"/>
                      <a:gd name="T28" fmla="*/ 12 w 237"/>
                      <a:gd name="T29" fmla="*/ 12 h 153"/>
                      <a:gd name="T30" fmla="*/ 225 w 237"/>
                      <a:gd name="T31" fmla="*/ 12 h 153"/>
                      <a:gd name="T32" fmla="*/ 225 w 237"/>
                      <a:gd name="T33" fmla="*/ 12 h 153"/>
                      <a:gd name="T34" fmla="*/ 225 w 237"/>
                      <a:gd name="T35" fmla="*/ 142 h 153"/>
                      <a:gd name="T36" fmla="*/ 225 w 237"/>
                      <a:gd name="T37" fmla="*/ 14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7" h="153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42"/>
                          <a:pt x="0" y="142"/>
                          <a:pt x="0" y="142"/>
                        </a:cubicBezTo>
                        <a:cubicBezTo>
                          <a:pt x="0" y="148"/>
                          <a:pt x="6" y="153"/>
                          <a:pt x="12" y="153"/>
                        </a:cubicBezTo>
                        <a:cubicBezTo>
                          <a:pt x="225" y="153"/>
                          <a:pt x="225" y="153"/>
                          <a:pt x="225" y="153"/>
                        </a:cubicBezTo>
                        <a:cubicBezTo>
                          <a:pt x="232" y="153"/>
                          <a:pt x="237" y="148"/>
                          <a:pt x="237" y="142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225" y="142"/>
                        </a:move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  <p:sp>
                <p:nvSpPr>
                  <p:cNvPr id="77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6351588" y="3963988"/>
                    <a:ext cx="900112" cy="107950"/>
                  </a:xfrm>
                  <a:custGeom>
                    <a:avLst/>
                    <a:gdLst>
                      <a:gd name="T0" fmla="*/ 225 w 237"/>
                      <a:gd name="T1" fmla="*/ 0 h 28"/>
                      <a:gd name="T2" fmla="*/ 12 w 237"/>
                      <a:gd name="T3" fmla="*/ 0 h 28"/>
                      <a:gd name="T4" fmla="*/ 0 w 237"/>
                      <a:gd name="T5" fmla="*/ 12 h 28"/>
                      <a:gd name="T6" fmla="*/ 0 w 237"/>
                      <a:gd name="T7" fmla="*/ 26 h 28"/>
                      <a:gd name="T8" fmla="*/ 9 w 237"/>
                      <a:gd name="T9" fmla="*/ 23 h 28"/>
                      <a:gd name="T10" fmla="*/ 228 w 237"/>
                      <a:gd name="T11" fmla="*/ 23 h 28"/>
                      <a:gd name="T12" fmla="*/ 237 w 237"/>
                      <a:gd name="T13" fmla="*/ 28 h 28"/>
                      <a:gd name="T14" fmla="*/ 237 w 237"/>
                      <a:gd name="T15" fmla="*/ 12 h 28"/>
                      <a:gd name="T16" fmla="*/ 225 w 237"/>
                      <a:gd name="T17" fmla="*/ 0 h 28"/>
                      <a:gd name="T18" fmla="*/ 190 w 237"/>
                      <a:gd name="T19" fmla="*/ 16 h 28"/>
                      <a:gd name="T20" fmla="*/ 179 w 237"/>
                      <a:gd name="T21" fmla="*/ 16 h 28"/>
                      <a:gd name="T22" fmla="*/ 179 w 237"/>
                      <a:gd name="T23" fmla="*/ 14 h 28"/>
                      <a:gd name="T24" fmla="*/ 190 w 237"/>
                      <a:gd name="T25" fmla="*/ 14 h 28"/>
                      <a:gd name="T26" fmla="*/ 190 w 237"/>
                      <a:gd name="T27" fmla="*/ 16 h 28"/>
                      <a:gd name="T28" fmla="*/ 204 w 237"/>
                      <a:gd name="T29" fmla="*/ 16 h 28"/>
                      <a:gd name="T30" fmla="*/ 196 w 237"/>
                      <a:gd name="T31" fmla="*/ 16 h 28"/>
                      <a:gd name="T32" fmla="*/ 196 w 237"/>
                      <a:gd name="T33" fmla="*/ 8 h 28"/>
                      <a:gd name="T34" fmla="*/ 204 w 237"/>
                      <a:gd name="T35" fmla="*/ 8 h 28"/>
                      <a:gd name="T36" fmla="*/ 204 w 237"/>
                      <a:gd name="T37" fmla="*/ 16 h 28"/>
                      <a:gd name="T38" fmla="*/ 223 w 237"/>
                      <a:gd name="T39" fmla="*/ 16 h 28"/>
                      <a:gd name="T40" fmla="*/ 220 w 237"/>
                      <a:gd name="T41" fmla="*/ 16 h 28"/>
                      <a:gd name="T42" fmla="*/ 218 w 237"/>
                      <a:gd name="T43" fmla="*/ 15 h 28"/>
                      <a:gd name="T44" fmla="*/ 217 w 237"/>
                      <a:gd name="T45" fmla="*/ 13 h 28"/>
                      <a:gd name="T46" fmla="*/ 214 w 237"/>
                      <a:gd name="T47" fmla="*/ 16 h 28"/>
                      <a:gd name="T48" fmla="*/ 214 w 237"/>
                      <a:gd name="T49" fmla="*/ 16 h 28"/>
                      <a:gd name="T50" fmla="*/ 211 w 237"/>
                      <a:gd name="T51" fmla="*/ 16 h 28"/>
                      <a:gd name="T52" fmla="*/ 216 w 237"/>
                      <a:gd name="T53" fmla="*/ 12 h 28"/>
                      <a:gd name="T54" fmla="*/ 211 w 237"/>
                      <a:gd name="T55" fmla="*/ 8 h 28"/>
                      <a:gd name="T56" fmla="*/ 214 w 237"/>
                      <a:gd name="T57" fmla="*/ 8 h 28"/>
                      <a:gd name="T58" fmla="*/ 217 w 237"/>
                      <a:gd name="T59" fmla="*/ 11 h 28"/>
                      <a:gd name="T60" fmla="*/ 220 w 237"/>
                      <a:gd name="T61" fmla="*/ 8 h 28"/>
                      <a:gd name="T62" fmla="*/ 223 w 237"/>
                      <a:gd name="T63" fmla="*/ 8 h 28"/>
                      <a:gd name="T64" fmla="*/ 218 w 237"/>
                      <a:gd name="T65" fmla="*/ 12 h 28"/>
                      <a:gd name="T66" fmla="*/ 223 w 237"/>
                      <a:gd name="T67" fmla="*/ 16 h 28"/>
                      <a:gd name="T68" fmla="*/ 203 w 237"/>
                      <a:gd name="T69" fmla="*/ 9 h 28"/>
                      <a:gd name="T70" fmla="*/ 197 w 237"/>
                      <a:gd name="T71" fmla="*/ 9 h 28"/>
                      <a:gd name="T72" fmla="*/ 197 w 237"/>
                      <a:gd name="T73" fmla="*/ 15 h 28"/>
                      <a:gd name="T74" fmla="*/ 203 w 237"/>
                      <a:gd name="T75" fmla="*/ 15 h 28"/>
                      <a:gd name="T76" fmla="*/ 203 w 237"/>
                      <a:gd name="T77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37" h="28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" y="25"/>
                          <a:pt x="5" y="23"/>
                          <a:pt x="9" y="23"/>
                        </a:cubicBezTo>
                        <a:cubicBezTo>
                          <a:pt x="228" y="23"/>
                          <a:pt x="228" y="23"/>
                          <a:pt x="228" y="23"/>
                        </a:cubicBezTo>
                        <a:cubicBezTo>
                          <a:pt x="231" y="23"/>
                          <a:pt x="235" y="25"/>
                          <a:pt x="237" y="28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190" y="16"/>
                        </a:moveTo>
                        <a:cubicBezTo>
                          <a:pt x="179" y="16"/>
                          <a:pt x="179" y="16"/>
                          <a:pt x="179" y="16"/>
                        </a:cubicBezTo>
                        <a:cubicBezTo>
                          <a:pt x="179" y="14"/>
                          <a:pt x="179" y="14"/>
                          <a:pt x="179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lnTo>
                          <a:pt x="190" y="16"/>
                        </a:lnTo>
                        <a:close/>
                        <a:moveTo>
                          <a:pt x="204" y="16"/>
                        </a:moveTo>
                        <a:cubicBezTo>
                          <a:pt x="196" y="16"/>
                          <a:pt x="196" y="16"/>
                          <a:pt x="196" y="16"/>
                        </a:cubicBezTo>
                        <a:cubicBezTo>
                          <a:pt x="196" y="8"/>
                          <a:pt x="196" y="8"/>
                          <a:pt x="196" y="8"/>
                        </a:cubicBezTo>
                        <a:cubicBezTo>
                          <a:pt x="204" y="8"/>
                          <a:pt x="204" y="8"/>
                          <a:pt x="204" y="8"/>
                        </a:cubicBezTo>
                        <a:lnTo>
                          <a:pt x="204" y="16"/>
                        </a:lnTo>
                        <a:close/>
                        <a:moveTo>
                          <a:pt x="223" y="16"/>
                        </a:moveTo>
                        <a:cubicBezTo>
                          <a:pt x="220" y="16"/>
                          <a:pt x="220" y="16"/>
                          <a:pt x="220" y="16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7" y="13"/>
                          <a:pt x="217" y="13"/>
                          <a:pt x="217" y="13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1" y="16"/>
                          <a:pt x="211" y="16"/>
                          <a:pt x="211" y="16"/>
                        </a:cubicBezTo>
                        <a:cubicBezTo>
                          <a:pt x="216" y="12"/>
                          <a:pt x="216" y="12"/>
                          <a:pt x="216" y="12"/>
                        </a:cubicBezTo>
                        <a:cubicBezTo>
                          <a:pt x="211" y="8"/>
                          <a:pt x="211" y="8"/>
                          <a:pt x="211" y="8"/>
                        </a:cubicBezTo>
                        <a:cubicBezTo>
                          <a:pt x="214" y="8"/>
                          <a:pt x="214" y="8"/>
                          <a:pt x="214" y="8"/>
                        </a:cubicBezTo>
                        <a:cubicBezTo>
                          <a:pt x="217" y="11"/>
                          <a:pt x="217" y="11"/>
                          <a:pt x="217" y="11"/>
                        </a:cubicBezTo>
                        <a:cubicBezTo>
                          <a:pt x="220" y="8"/>
                          <a:pt x="220" y="8"/>
                          <a:pt x="220" y="8"/>
                        </a:cubicBezTo>
                        <a:cubicBezTo>
                          <a:pt x="223" y="8"/>
                          <a:pt x="223" y="8"/>
                          <a:pt x="223" y="8"/>
                        </a:cubicBezTo>
                        <a:cubicBezTo>
                          <a:pt x="218" y="12"/>
                          <a:pt x="218" y="12"/>
                          <a:pt x="218" y="12"/>
                        </a:cubicBezTo>
                        <a:lnTo>
                          <a:pt x="223" y="16"/>
                        </a:lnTo>
                        <a:close/>
                        <a:moveTo>
                          <a:pt x="203" y="9"/>
                        </a:moveTo>
                        <a:cubicBezTo>
                          <a:pt x="197" y="9"/>
                          <a:pt x="197" y="9"/>
                          <a:pt x="197" y="9"/>
                        </a:cubicBezTo>
                        <a:cubicBezTo>
                          <a:pt x="197" y="15"/>
                          <a:pt x="197" y="15"/>
                          <a:pt x="197" y="15"/>
                        </a:cubicBezTo>
                        <a:cubicBezTo>
                          <a:pt x="203" y="15"/>
                          <a:pt x="203" y="15"/>
                          <a:pt x="203" y="15"/>
                        </a:cubicBezTo>
                        <a:lnTo>
                          <a:pt x="203" y="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</p:grpSp>
            <p:sp>
              <p:nvSpPr>
                <p:cNvPr id="75" name="Freeform 7"/>
                <p:cNvSpPr>
                  <a:spLocks/>
                </p:cNvSpPr>
                <p:nvPr/>
              </p:nvSpPr>
              <p:spPr bwMode="auto">
                <a:xfrm>
                  <a:off x="6583363" y="4178301"/>
                  <a:ext cx="436562" cy="381000"/>
                </a:xfrm>
                <a:custGeom>
                  <a:avLst/>
                  <a:gdLst>
                    <a:gd name="T0" fmla="*/ 239 w 275"/>
                    <a:gd name="T1" fmla="*/ 164 h 240"/>
                    <a:gd name="T2" fmla="*/ 239 w 275"/>
                    <a:gd name="T3" fmla="*/ 125 h 240"/>
                    <a:gd name="T4" fmla="*/ 237 w 275"/>
                    <a:gd name="T5" fmla="*/ 125 h 240"/>
                    <a:gd name="T6" fmla="*/ 234 w 275"/>
                    <a:gd name="T7" fmla="*/ 125 h 240"/>
                    <a:gd name="T8" fmla="*/ 141 w 275"/>
                    <a:gd name="T9" fmla="*/ 125 h 240"/>
                    <a:gd name="T10" fmla="*/ 141 w 275"/>
                    <a:gd name="T11" fmla="*/ 99 h 240"/>
                    <a:gd name="T12" fmla="*/ 203 w 275"/>
                    <a:gd name="T13" fmla="*/ 99 h 240"/>
                    <a:gd name="T14" fmla="*/ 203 w 275"/>
                    <a:gd name="T15" fmla="*/ 0 h 240"/>
                    <a:gd name="T16" fmla="*/ 72 w 275"/>
                    <a:gd name="T17" fmla="*/ 0 h 240"/>
                    <a:gd name="T18" fmla="*/ 72 w 275"/>
                    <a:gd name="T19" fmla="*/ 99 h 240"/>
                    <a:gd name="T20" fmla="*/ 134 w 275"/>
                    <a:gd name="T21" fmla="*/ 99 h 240"/>
                    <a:gd name="T22" fmla="*/ 134 w 275"/>
                    <a:gd name="T23" fmla="*/ 125 h 240"/>
                    <a:gd name="T24" fmla="*/ 41 w 275"/>
                    <a:gd name="T25" fmla="*/ 125 h 240"/>
                    <a:gd name="T26" fmla="*/ 38 w 275"/>
                    <a:gd name="T27" fmla="*/ 125 h 240"/>
                    <a:gd name="T28" fmla="*/ 36 w 275"/>
                    <a:gd name="T29" fmla="*/ 125 h 240"/>
                    <a:gd name="T30" fmla="*/ 36 w 275"/>
                    <a:gd name="T31" fmla="*/ 164 h 240"/>
                    <a:gd name="T32" fmla="*/ 0 w 275"/>
                    <a:gd name="T33" fmla="*/ 164 h 240"/>
                    <a:gd name="T34" fmla="*/ 0 w 275"/>
                    <a:gd name="T35" fmla="*/ 240 h 240"/>
                    <a:gd name="T36" fmla="*/ 77 w 275"/>
                    <a:gd name="T37" fmla="*/ 240 h 240"/>
                    <a:gd name="T38" fmla="*/ 77 w 275"/>
                    <a:gd name="T39" fmla="*/ 164 h 240"/>
                    <a:gd name="T40" fmla="*/ 41 w 275"/>
                    <a:gd name="T41" fmla="*/ 164 h 240"/>
                    <a:gd name="T42" fmla="*/ 41 w 275"/>
                    <a:gd name="T43" fmla="*/ 130 h 240"/>
                    <a:gd name="T44" fmla="*/ 134 w 275"/>
                    <a:gd name="T45" fmla="*/ 130 h 240"/>
                    <a:gd name="T46" fmla="*/ 134 w 275"/>
                    <a:gd name="T47" fmla="*/ 137 h 240"/>
                    <a:gd name="T48" fmla="*/ 134 w 275"/>
                    <a:gd name="T49" fmla="*/ 164 h 240"/>
                    <a:gd name="T50" fmla="*/ 100 w 275"/>
                    <a:gd name="T51" fmla="*/ 164 h 240"/>
                    <a:gd name="T52" fmla="*/ 100 w 275"/>
                    <a:gd name="T53" fmla="*/ 240 h 240"/>
                    <a:gd name="T54" fmla="*/ 177 w 275"/>
                    <a:gd name="T55" fmla="*/ 240 h 240"/>
                    <a:gd name="T56" fmla="*/ 177 w 275"/>
                    <a:gd name="T57" fmla="*/ 164 h 240"/>
                    <a:gd name="T58" fmla="*/ 141 w 275"/>
                    <a:gd name="T59" fmla="*/ 164 h 240"/>
                    <a:gd name="T60" fmla="*/ 141 w 275"/>
                    <a:gd name="T61" fmla="*/ 137 h 240"/>
                    <a:gd name="T62" fmla="*/ 141 w 275"/>
                    <a:gd name="T63" fmla="*/ 130 h 240"/>
                    <a:gd name="T64" fmla="*/ 234 w 275"/>
                    <a:gd name="T65" fmla="*/ 130 h 240"/>
                    <a:gd name="T66" fmla="*/ 234 w 275"/>
                    <a:gd name="T67" fmla="*/ 164 h 240"/>
                    <a:gd name="T68" fmla="*/ 199 w 275"/>
                    <a:gd name="T69" fmla="*/ 164 h 240"/>
                    <a:gd name="T70" fmla="*/ 199 w 275"/>
                    <a:gd name="T71" fmla="*/ 240 h 240"/>
                    <a:gd name="T72" fmla="*/ 275 w 275"/>
                    <a:gd name="T73" fmla="*/ 240 h 240"/>
                    <a:gd name="T74" fmla="*/ 275 w 275"/>
                    <a:gd name="T75" fmla="*/ 164 h 240"/>
                    <a:gd name="T76" fmla="*/ 239 w 275"/>
                    <a:gd name="T77" fmla="*/ 16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75" h="240">
                      <a:moveTo>
                        <a:pt x="239" y="164"/>
                      </a:moveTo>
                      <a:lnTo>
                        <a:pt x="239" y="125"/>
                      </a:lnTo>
                      <a:lnTo>
                        <a:pt x="237" y="125"/>
                      </a:lnTo>
                      <a:lnTo>
                        <a:pt x="234" y="125"/>
                      </a:lnTo>
                      <a:lnTo>
                        <a:pt x="141" y="125"/>
                      </a:lnTo>
                      <a:lnTo>
                        <a:pt x="141" y="99"/>
                      </a:lnTo>
                      <a:lnTo>
                        <a:pt x="203" y="99"/>
                      </a:lnTo>
                      <a:lnTo>
                        <a:pt x="203" y="0"/>
                      </a:lnTo>
                      <a:lnTo>
                        <a:pt x="72" y="0"/>
                      </a:lnTo>
                      <a:lnTo>
                        <a:pt x="72" y="99"/>
                      </a:lnTo>
                      <a:lnTo>
                        <a:pt x="134" y="99"/>
                      </a:lnTo>
                      <a:lnTo>
                        <a:pt x="134" y="125"/>
                      </a:lnTo>
                      <a:lnTo>
                        <a:pt x="41" y="125"/>
                      </a:lnTo>
                      <a:lnTo>
                        <a:pt x="38" y="125"/>
                      </a:lnTo>
                      <a:lnTo>
                        <a:pt x="36" y="125"/>
                      </a:lnTo>
                      <a:lnTo>
                        <a:pt x="36" y="164"/>
                      </a:lnTo>
                      <a:lnTo>
                        <a:pt x="0" y="164"/>
                      </a:lnTo>
                      <a:lnTo>
                        <a:pt x="0" y="240"/>
                      </a:lnTo>
                      <a:lnTo>
                        <a:pt x="77" y="240"/>
                      </a:lnTo>
                      <a:lnTo>
                        <a:pt x="77" y="164"/>
                      </a:lnTo>
                      <a:lnTo>
                        <a:pt x="41" y="164"/>
                      </a:lnTo>
                      <a:lnTo>
                        <a:pt x="41" y="130"/>
                      </a:lnTo>
                      <a:lnTo>
                        <a:pt x="134" y="130"/>
                      </a:lnTo>
                      <a:lnTo>
                        <a:pt x="134" y="137"/>
                      </a:lnTo>
                      <a:lnTo>
                        <a:pt x="134" y="164"/>
                      </a:lnTo>
                      <a:lnTo>
                        <a:pt x="100" y="164"/>
                      </a:lnTo>
                      <a:lnTo>
                        <a:pt x="100" y="240"/>
                      </a:lnTo>
                      <a:lnTo>
                        <a:pt x="177" y="240"/>
                      </a:lnTo>
                      <a:lnTo>
                        <a:pt x="177" y="164"/>
                      </a:lnTo>
                      <a:lnTo>
                        <a:pt x="141" y="164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234" y="130"/>
                      </a:lnTo>
                      <a:lnTo>
                        <a:pt x="234" y="164"/>
                      </a:lnTo>
                      <a:lnTo>
                        <a:pt x="199" y="164"/>
                      </a:lnTo>
                      <a:lnTo>
                        <a:pt x="199" y="240"/>
                      </a:lnTo>
                      <a:lnTo>
                        <a:pt x="275" y="240"/>
                      </a:lnTo>
                      <a:lnTo>
                        <a:pt x="275" y="164"/>
                      </a:lnTo>
                      <a:lnTo>
                        <a:pt x="239" y="1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19461" tIns="59731" rIns="119461" bIns="59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94859">
                    <a:defRPr/>
                  </a:pPr>
                  <a:endParaRPr lang="en-US" sz="2351" kern="0" dirty="0">
                    <a:solidFill>
                      <a:srgbClr val="505050"/>
                    </a:solidFill>
                  </a:endParaRPr>
                </a:p>
              </p:txBody>
            </p:sp>
          </p:grpSp>
        </p:grpSp>
        <p:sp>
          <p:nvSpPr>
            <p:cNvPr id="88" name="Rectangle 161"/>
            <p:cNvSpPr/>
            <p:nvPr/>
          </p:nvSpPr>
          <p:spPr bwMode="auto">
            <a:xfrm>
              <a:off x="5576333" y="2101744"/>
              <a:ext cx="2770498" cy="1813002"/>
            </a:xfrm>
            <a:prstGeom prst="rect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9415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3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uppieren 105"/>
            <p:cNvGrpSpPr/>
            <p:nvPr/>
          </p:nvGrpSpPr>
          <p:grpSpPr>
            <a:xfrm>
              <a:off x="477515" y="2525890"/>
              <a:ext cx="2557824" cy="1202927"/>
              <a:chOff x="1232069" y="2868798"/>
              <a:chExt cx="3020148" cy="1445240"/>
            </a:xfrm>
          </p:grpSpPr>
          <p:grpSp>
            <p:nvGrpSpPr>
              <p:cNvPr id="89" name="Group 171"/>
              <p:cNvGrpSpPr/>
              <p:nvPr/>
            </p:nvGrpSpPr>
            <p:grpSpPr>
              <a:xfrm>
                <a:off x="1232069" y="2868798"/>
                <a:ext cx="3020148" cy="1389649"/>
                <a:chOff x="913184" y="3822712"/>
                <a:chExt cx="3082314" cy="1418253"/>
              </a:xfrm>
            </p:grpSpPr>
            <p:grpSp>
              <p:nvGrpSpPr>
                <p:cNvPr id="90" name="Group 172"/>
                <p:cNvGrpSpPr/>
                <p:nvPr/>
              </p:nvGrpSpPr>
              <p:grpSpPr>
                <a:xfrm>
                  <a:off x="2557227" y="3822712"/>
                  <a:ext cx="1438271" cy="1418253"/>
                  <a:chOff x="2557227" y="3822712"/>
                  <a:chExt cx="1438271" cy="1418253"/>
                </a:xfrm>
              </p:grpSpPr>
              <p:sp>
                <p:nvSpPr>
                  <p:cNvPr id="98" name="Rectangle 180"/>
                  <p:cNvSpPr/>
                  <p:nvPr/>
                </p:nvSpPr>
                <p:spPr bwMode="auto">
                  <a:xfrm>
                    <a:off x="2557227" y="3822712"/>
                    <a:ext cx="1438271" cy="141825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19415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73" kern="0" dirty="0">
                      <a:solidFill>
                        <a:srgbClr val="505050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9" name="Group 181"/>
                  <p:cNvGrpSpPr/>
                  <p:nvPr/>
                </p:nvGrpSpPr>
                <p:grpSpPr>
                  <a:xfrm>
                    <a:off x="2837961" y="4004042"/>
                    <a:ext cx="900113" cy="698500"/>
                    <a:chOff x="6353234" y="3970588"/>
                    <a:chExt cx="900113" cy="698500"/>
                  </a:xfrm>
                </p:grpSpPr>
                <p:grpSp>
                  <p:nvGrpSpPr>
                    <p:cNvPr id="100" name="Group 182"/>
                    <p:cNvGrpSpPr/>
                    <p:nvPr/>
                  </p:nvGrpSpPr>
                  <p:grpSpPr>
                    <a:xfrm>
                      <a:off x="6353234" y="3970588"/>
                      <a:ext cx="900113" cy="698500"/>
                      <a:chOff x="6353234" y="3970588"/>
                      <a:chExt cx="900113" cy="698500"/>
                    </a:xfrm>
                  </p:grpSpPr>
                  <p:sp>
                    <p:nvSpPr>
                      <p:cNvPr id="102" name="Freeform 5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35" y="4084888"/>
                        <a:ext cx="900112" cy="584200"/>
                      </a:xfrm>
                      <a:custGeom>
                        <a:avLst/>
                        <a:gdLst>
                          <a:gd name="T0" fmla="*/ 225 w 237"/>
                          <a:gd name="T1" fmla="*/ 0 h 153"/>
                          <a:gd name="T2" fmla="*/ 12 w 237"/>
                          <a:gd name="T3" fmla="*/ 0 h 153"/>
                          <a:gd name="T4" fmla="*/ 0 w 237"/>
                          <a:gd name="T5" fmla="*/ 12 h 153"/>
                          <a:gd name="T6" fmla="*/ 0 w 237"/>
                          <a:gd name="T7" fmla="*/ 142 h 153"/>
                          <a:gd name="T8" fmla="*/ 12 w 237"/>
                          <a:gd name="T9" fmla="*/ 153 h 153"/>
                          <a:gd name="T10" fmla="*/ 225 w 237"/>
                          <a:gd name="T11" fmla="*/ 153 h 153"/>
                          <a:gd name="T12" fmla="*/ 237 w 237"/>
                          <a:gd name="T13" fmla="*/ 142 h 153"/>
                          <a:gd name="T14" fmla="*/ 237 w 237"/>
                          <a:gd name="T15" fmla="*/ 12 h 153"/>
                          <a:gd name="T16" fmla="*/ 225 w 237"/>
                          <a:gd name="T17" fmla="*/ 0 h 153"/>
                          <a:gd name="T18" fmla="*/ 225 w 237"/>
                          <a:gd name="T19" fmla="*/ 142 h 153"/>
                          <a:gd name="T20" fmla="*/ 225 w 237"/>
                          <a:gd name="T21" fmla="*/ 142 h 153"/>
                          <a:gd name="T22" fmla="*/ 12 w 237"/>
                          <a:gd name="T23" fmla="*/ 142 h 153"/>
                          <a:gd name="T24" fmla="*/ 12 w 237"/>
                          <a:gd name="T25" fmla="*/ 142 h 153"/>
                          <a:gd name="T26" fmla="*/ 12 w 237"/>
                          <a:gd name="T27" fmla="*/ 12 h 153"/>
                          <a:gd name="T28" fmla="*/ 12 w 237"/>
                          <a:gd name="T29" fmla="*/ 12 h 153"/>
                          <a:gd name="T30" fmla="*/ 225 w 237"/>
                          <a:gd name="T31" fmla="*/ 12 h 153"/>
                          <a:gd name="T32" fmla="*/ 225 w 237"/>
                          <a:gd name="T33" fmla="*/ 12 h 153"/>
                          <a:gd name="T34" fmla="*/ 225 w 237"/>
                          <a:gd name="T35" fmla="*/ 142 h 153"/>
                          <a:gd name="T36" fmla="*/ 225 w 237"/>
                          <a:gd name="T37" fmla="*/ 142 h 1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37" h="153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142"/>
                              <a:pt x="0" y="142"/>
                              <a:pt x="0" y="142"/>
                            </a:cubicBezTo>
                            <a:cubicBezTo>
                              <a:pt x="0" y="148"/>
                              <a:pt x="6" y="153"/>
                              <a:pt x="12" y="153"/>
                            </a:cubicBezTo>
                            <a:cubicBezTo>
                              <a:pt x="225" y="153"/>
                              <a:pt x="225" y="153"/>
                              <a:pt x="225" y="153"/>
                            </a:cubicBezTo>
                            <a:cubicBezTo>
                              <a:pt x="232" y="153"/>
                              <a:pt x="237" y="148"/>
                              <a:pt x="237" y="142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225" y="142"/>
                            </a:move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  <p:sp>
                    <p:nvSpPr>
                      <p:cNvPr id="103" name="Freeform 6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34" y="3970588"/>
                        <a:ext cx="900112" cy="107950"/>
                      </a:xfrm>
                      <a:custGeom>
                        <a:avLst/>
                        <a:gdLst>
                          <a:gd name="T0" fmla="*/ 225 w 237"/>
                          <a:gd name="T1" fmla="*/ 0 h 28"/>
                          <a:gd name="T2" fmla="*/ 12 w 237"/>
                          <a:gd name="T3" fmla="*/ 0 h 28"/>
                          <a:gd name="T4" fmla="*/ 0 w 237"/>
                          <a:gd name="T5" fmla="*/ 12 h 28"/>
                          <a:gd name="T6" fmla="*/ 0 w 237"/>
                          <a:gd name="T7" fmla="*/ 26 h 28"/>
                          <a:gd name="T8" fmla="*/ 9 w 237"/>
                          <a:gd name="T9" fmla="*/ 23 h 28"/>
                          <a:gd name="T10" fmla="*/ 228 w 237"/>
                          <a:gd name="T11" fmla="*/ 23 h 28"/>
                          <a:gd name="T12" fmla="*/ 237 w 237"/>
                          <a:gd name="T13" fmla="*/ 28 h 28"/>
                          <a:gd name="T14" fmla="*/ 237 w 237"/>
                          <a:gd name="T15" fmla="*/ 12 h 28"/>
                          <a:gd name="T16" fmla="*/ 225 w 237"/>
                          <a:gd name="T17" fmla="*/ 0 h 28"/>
                          <a:gd name="T18" fmla="*/ 190 w 237"/>
                          <a:gd name="T19" fmla="*/ 16 h 28"/>
                          <a:gd name="T20" fmla="*/ 179 w 237"/>
                          <a:gd name="T21" fmla="*/ 16 h 28"/>
                          <a:gd name="T22" fmla="*/ 179 w 237"/>
                          <a:gd name="T23" fmla="*/ 14 h 28"/>
                          <a:gd name="T24" fmla="*/ 190 w 237"/>
                          <a:gd name="T25" fmla="*/ 14 h 28"/>
                          <a:gd name="T26" fmla="*/ 190 w 237"/>
                          <a:gd name="T27" fmla="*/ 16 h 28"/>
                          <a:gd name="T28" fmla="*/ 204 w 237"/>
                          <a:gd name="T29" fmla="*/ 16 h 28"/>
                          <a:gd name="T30" fmla="*/ 196 w 237"/>
                          <a:gd name="T31" fmla="*/ 16 h 28"/>
                          <a:gd name="T32" fmla="*/ 196 w 237"/>
                          <a:gd name="T33" fmla="*/ 8 h 28"/>
                          <a:gd name="T34" fmla="*/ 204 w 237"/>
                          <a:gd name="T35" fmla="*/ 8 h 28"/>
                          <a:gd name="T36" fmla="*/ 204 w 237"/>
                          <a:gd name="T37" fmla="*/ 16 h 28"/>
                          <a:gd name="T38" fmla="*/ 223 w 237"/>
                          <a:gd name="T39" fmla="*/ 16 h 28"/>
                          <a:gd name="T40" fmla="*/ 220 w 237"/>
                          <a:gd name="T41" fmla="*/ 16 h 28"/>
                          <a:gd name="T42" fmla="*/ 218 w 237"/>
                          <a:gd name="T43" fmla="*/ 15 h 28"/>
                          <a:gd name="T44" fmla="*/ 217 w 237"/>
                          <a:gd name="T45" fmla="*/ 13 h 28"/>
                          <a:gd name="T46" fmla="*/ 214 w 237"/>
                          <a:gd name="T47" fmla="*/ 16 h 28"/>
                          <a:gd name="T48" fmla="*/ 214 w 237"/>
                          <a:gd name="T49" fmla="*/ 16 h 28"/>
                          <a:gd name="T50" fmla="*/ 211 w 237"/>
                          <a:gd name="T51" fmla="*/ 16 h 28"/>
                          <a:gd name="T52" fmla="*/ 216 w 237"/>
                          <a:gd name="T53" fmla="*/ 12 h 28"/>
                          <a:gd name="T54" fmla="*/ 211 w 237"/>
                          <a:gd name="T55" fmla="*/ 8 h 28"/>
                          <a:gd name="T56" fmla="*/ 214 w 237"/>
                          <a:gd name="T57" fmla="*/ 8 h 28"/>
                          <a:gd name="T58" fmla="*/ 217 w 237"/>
                          <a:gd name="T59" fmla="*/ 11 h 28"/>
                          <a:gd name="T60" fmla="*/ 220 w 237"/>
                          <a:gd name="T61" fmla="*/ 8 h 28"/>
                          <a:gd name="T62" fmla="*/ 223 w 237"/>
                          <a:gd name="T63" fmla="*/ 8 h 28"/>
                          <a:gd name="T64" fmla="*/ 218 w 237"/>
                          <a:gd name="T65" fmla="*/ 12 h 28"/>
                          <a:gd name="T66" fmla="*/ 223 w 237"/>
                          <a:gd name="T67" fmla="*/ 16 h 28"/>
                          <a:gd name="T68" fmla="*/ 203 w 237"/>
                          <a:gd name="T69" fmla="*/ 9 h 28"/>
                          <a:gd name="T70" fmla="*/ 197 w 237"/>
                          <a:gd name="T71" fmla="*/ 9 h 28"/>
                          <a:gd name="T72" fmla="*/ 197 w 237"/>
                          <a:gd name="T73" fmla="*/ 15 h 28"/>
                          <a:gd name="T74" fmla="*/ 203 w 237"/>
                          <a:gd name="T75" fmla="*/ 15 h 28"/>
                          <a:gd name="T76" fmla="*/ 203 w 237"/>
                          <a:gd name="T77" fmla="*/ 9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237" h="28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26"/>
                              <a:pt x="0" y="26"/>
                              <a:pt x="0" y="26"/>
                            </a:cubicBezTo>
                            <a:cubicBezTo>
                              <a:pt x="3" y="25"/>
                              <a:pt x="5" y="23"/>
                              <a:pt x="9" y="23"/>
                            </a:cubicBezTo>
                            <a:cubicBezTo>
                              <a:pt x="228" y="23"/>
                              <a:pt x="228" y="23"/>
                              <a:pt x="228" y="23"/>
                            </a:cubicBezTo>
                            <a:cubicBezTo>
                              <a:pt x="231" y="23"/>
                              <a:pt x="235" y="25"/>
                              <a:pt x="237" y="28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190" y="16"/>
                            </a:moveTo>
                            <a:cubicBezTo>
                              <a:pt x="179" y="16"/>
                              <a:pt x="179" y="16"/>
                              <a:pt x="179" y="16"/>
                            </a:cubicBezTo>
                            <a:cubicBezTo>
                              <a:pt x="179" y="14"/>
                              <a:pt x="179" y="14"/>
                              <a:pt x="179" y="14"/>
                            </a:cubicBezTo>
                            <a:cubicBezTo>
                              <a:pt x="190" y="14"/>
                              <a:pt x="190" y="14"/>
                              <a:pt x="190" y="14"/>
                            </a:cubicBezTo>
                            <a:lnTo>
                              <a:pt x="190" y="16"/>
                            </a:lnTo>
                            <a:close/>
                            <a:moveTo>
                              <a:pt x="204" y="16"/>
                            </a:moveTo>
                            <a:cubicBezTo>
                              <a:pt x="196" y="16"/>
                              <a:pt x="196" y="16"/>
                              <a:pt x="196" y="16"/>
                            </a:cubicBezTo>
                            <a:cubicBezTo>
                              <a:pt x="196" y="8"/>
                              <a:pt x="196" y="8"/>
                              <a:pt x="196" y="8"/>
                            </a:cubicBezTo>
                            <a:cubicBezTo>
                              <a:pt x="204" y="8"/>
                              <a:pt x="204" y="8"/>
                              <a:pt x="204" y="8"/>
                            </a:cubicBezTo>
                            <a:lnTo>
                              <a:pt x="204" y="16"/>
                            </a:lnTo>
                            <a:close/>
                            <a:moveTo>
                              <a:pt x="223" y="16"/>
                            </a:moveTo>
                            <a:cubicBezTo>
                              <a:pt x="220" y="16"/>
                              <a:pt x="220" y="16"/>
                              <a:pt x="220" y="16"/>
                            </a:cubicBezTo>
                            <a:cubicBezTo>
                              <a:pt x="218" y="15"/>
                              <a:pt x="218" y="15"/>
                              <a:pt x="218" y="15"/>
                            </a:cubicBezTo>
                            <a:cubicBezTo>
                              <a:pt x="217" y="13"/>
                              <a:pt x="217" y="13"/>
                              <a:pt x="217" y="13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1" y="16"/>
                              <a:pt x="211" y="16"/>
                              <a:pt x="211" y="16"/>
                            </a:cubicBezTo>
                            <a:cubicBezTo>
                              <a:pt x="216" y="12"/>
                              <a:pt x="216" y="12"/>
                              <a:pt x="216" y="12"/>
                            </a:cubicBezTo>
                            <a:cubicBezTo>
                              <a:pt x="211" y="8"/>
                              <a:pt x="211" y="8"/>
                              <a:pt x="211" y="8"/>
                            </a:cubicBez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7" y="11"/>
                              <a:pt x="217" y="11"/>
                              <a:pt x="217" y="11"/>
                            </a:cubicBezTo>
                            <a:cubicBezTo>
                              <a:pt x="220" y="8"/>
                              <a:pt x="220" y="8"/>
                              <a:pt x="220" y="8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18" y="12"/>
                              <a:pt x="218" y="12"/>
                              <a:pt x="218" y="12"/>
                            </a:cubicBezTo>
                            <a:lnTo>
                              <a:pt x="223" y="16"/>
                            </a:lnTo>
                            <a:close/>
                            <a:moveTo>
                              <a:pt x="203" y="9"/>
                            </a:moveTo>
                            <a:cubicBezTo>
                              <a:pt x="197" y="9"/>
                              <a:pt x="197" y="9"/>
                              <a:pt x="197" y="9"/>
                            </a:cubicBezTo>
                            <a:cubicBezTo>
                              <a:pt x="197" y="15"/>
                              <a:pt x="197" y="15"/>
                              <a:pt x="197" y="15"/>
                            </a:cubicBezTo>
                            <a:cubicBezTo>
                              <a:pt x="203" y="15"/>
                              <a:pt x="203" y="15"/>
                              <a:pt x="203" y="15"/>
                            </a:cubicBezTo>
                            <a:lnTo>
                              <a:pt x="203" y="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1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585009" y="4184901"/>
                      <a:ext cx="436562" cy="381000"/>
                    </a:xfrm>
                    <a:custGeom>
                      <a:avLst/>
                      <a:gdLst>
                        <a:gd name="T0" fmla="*/ 239 w 275"/>
                        <a:gd name="T1" fmla="*/ 164 h 240"/>
                        <a:gd name="T2" fmla="*/ 239 w 275"/>
                        <a:gd name="T3" fmla="*/ 125 h 240"/>
                        <a:gd name="T4" fmla="*/ 237 w 275"/>
                        <a:gd name="T5" fmla="*/ 125 h 240"/>
                        <a:gd name="T6" fmla="*/ 234 w 275"/>
                        <a:gd name="T7" fmla="*/ 125 h 240"/>
                        <a:gd name="T8" fmla="*/ 141 w 275"/>
                        <a:gd name="T9" fmla="*/ 125 h 240"/>
                        <a:gd name="T10" fmla="*/ 141 w 275"/>
                        <a:gd name="T11" fmla="*/ 99 h 240"/>
                        <a:gd name="T12" fmla="*/ 203 w 275"/>
                        <a:gd name="T13" fmla="*/ 99 h 240"/>
                        <a:gd name="T14" fmla="*/ 203 w 275"/>
                        <a:gd name="T15" fmla="*/ 0 h 240"/>
                        <a:gd name="T16" fmla="*/ 72 w 275"/>
                        <a:gd name="T17" fmla="*/ 0 h 240"/>
                        <a:gd name="T18" fmla="*/ 72 w 275"/>
                        <a:gd name="T19" fmla="*/ 99 h 240"/>
                        <a:gd name="T20" fmla="*/ 134 w 275"/>
                        <a:gd name="T21" fmla="*/ 99 h 240"/>
                        <a:gd name="T22" fmla="*/ 134 w 275"/>
                        <a:gd name="T23" fmla="*/ 125 h 240"/>
                        <a:gd name="T24" fmla="*/ 41 w 275"/>
                        <a:gd name="T25" fmla="*/ 125 h 240"/>
                        <a:gd name="T26" fmla="*/ 38 w 275"/>
                        <a:gd name="T27" fmla="*/ 125 h 240"/>
                        <a:gd name="T28" fmla="*/ 36 w 275"/>
                        <a:gd name="T29" fmla="*/ 125 h 240"/>
                        <a:gd name="T30" fmla="*/ 36 w 275"/>
                        <a:gd name="T31" fmla="*/ 164 h 240"/>
                        <a:gd name="T32" fmla="*/ 0 w 275"/>
                        <a:gd name="T33" fmla="*/ 164 h 240"/>
                        <a:gd name="T34" fmla="*/ 0 w 275"/>
                        <a:gd name="T35" fmla="*/ 240 h 240"/>
                        <a:gd name="T36" fmla="*/ 77 w 275"/>
                        <a:gd name="T37" fmla="*/ 240 h 240"/>
                        <a:gd name="T38" fmla="*/ 77 w 275"/>
                        <a:gd name="T39" fmla="*/ 164 h 240"/>
                        <a:gd name="T40" fmla="*/ 41 w 275"/>
                        <a:gd name="T41" fmla="*/ 164 h 240"/>
                        <a:gd name="T42" fmla="*/ 41 w 275"/>
                        <a:gd name="T43" fmla="*/ 130 h 240"/>
                        <a:gd name="T44" fmla="*/ 134 w 275"/>
                        <a:gd name="T45" fmla="*/ 130 h 240"/>
                        <a:gd name="T46" fmla="*/ 134 w 275"/>
                        <a:gd name="T47" fmla="*/ 137 h 240"/>
                        <a:gd name="T48" fmla="*/ 134 w 275"/>
                        <a:gd name="T49" fmla="*/ 164 h 240"/>
                        <a:gd name="T50" fmla="*/ 100 w 275"/>
                        <a:gd name="T51" fmla="*/ 164 h 240"/>
                        <a:gd name="T52" fmla="*/ 100 w 275"/>
                        <a:gd name="T53" fmla="*/ 240 h 240"/>
                        <a:gd name="T54" fmla="*/ 177 w 275"/>
                        <a:gd name="T55" fmla="*/ 240 h 240"/>
                        <a:gd name="T56" fmla="*/ 177 w 275"/>
                        <a:gd name="T57" fmla="*/ 164 h 240"/>
                        <a:gd name="T58" fmla="*/ 141 w 275"/>
                        <a:gd name="T59" fmla="*/ 164 h 240"/>
                        <a:gd name="T60" fmla="*/ 141 w 275"/>
                        <a:gd name="T61" fmla="*/ 137 h 240"/>
                        <a:gd name="T62" fmla="*/ 141 w 275"/>
                        <a:gd name="T63" fmla="*/ 130 h 240"/>
                        <a:gd name="T64" fmla="*/ 234 w 275"/>
                        <a:gd name="T65" fmla="*/ 130 h 240"/>
                        <a:gd name="T66" fmla="*/ 234 w 275"/>
                        <a:gd name="T67" fmla="*/ 164 h 240"/>
                        <a:gd name="T68" fmla="*/ 199 w 275"/>
                        <a:gd name="T69" fmla="*/ 164 h 240"/>
                        <a:gd name="T70" fmla="*/ 199 w 275"/>
                        <a:gd name="T71" fmla="*/ 240 h 240"/>
                        <a:gd name="T72" fmla="*/ 275 w 275"/>
                        <a:gd name="T73" fmla="*/ 240 h 240"/>
                        <a:gd name="T74" fmla="*/ 275 w 275"/>
                        <a:gd name="T75" fmla="*/ 164 h 240"/>
                        <a:gd name="T76" fmla="*/ 239 w 275"/>
                        <a:gd name="T77" fmla="*/ 164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275" h="240">
                          <a:moveTo>
                            <a:pt x="239" y="164"/>
                          </a:moveTo>
                          <a:lnTo>
                            <a:pt x="239" y="125"/>
                          </a:lnTo>
                          <a:lnTo>
                            <a:pt x="237" y="125"/>
                          </a:lnTo>
                          <a:lnTo>
                            <a:pt x="234" y="125"/>
                          </a:lnTo>
                          <a:lnTo>
                            <a:pt x="141" y="125"/>
                          </a:lnTo>
                          <a:lnTo>
                            <a:pt x="141" y="99"/>
                          </a:lnTo>
                          <a:lnTo>
                            <a:pt x="203" y="99"/>
                          </a:lnTo>
                          <a:lnTo>
                            <a:pt x="203" y="0"/>
                          </a:lnTo>
                          <a:lnTo>
                            <a:pt x="72" y="0"/>
                          </a:lnTo>
                          <a:lnTo>
                            <a:pt x="72" y="99"/>
                          </a:lnTo>
                          <a:lnTo>
                            <a:pt x="134" y="99"/>
                          </a:lnTo>
                          <a:lnTo>
                            <a:pt x="134" y="125"/>
                          </a:lnTo>
                          <a:lnTo>
                            <a:pt x="41" y="125"/>
                          </a:lnTo>
                          <a:lnTo>
                            <a:pt x="38" y="125"/>
                          </a:lnTo>
                          <a:lnTo>
                            <a:pt x="36" y="125"/>
                          </a:lnTo>
                          <a:lnTo>
                            <a:pt x="36" y="164"/>
                          </a:lnTo>
                          <a:lnTo>
                            <a:pt x="0" y="164"/>
                          </a:lnTo>
                          <a:lnTo>
                            <a:pt x="0" y="240"/>
                          </a:lnTo>
                          <a:lnTo>
                            <a:pt x="77" y="240"/>
                          </a:lnTo>
                          <a:lnTo>
                            <a:pt x="77" y="164"/>
                          </a:lnTo>
                          <a:lnTo>
                            <a:pt x="41" y="164"/>
                          </a:lnTo>
                          <a:lnTo>
                            <a:pt x="41" y="130"/>
                          </a:lnTo>
                          <a:lnTo>
                            <a:pt x="134" y="130"/>
                          </a:lnTo>
                          <a:lnTo>
                            <a:pt x="134" y="137"/>
                          </a:lnTo>
                          <a:lnTo>
                            <a:pt x="134" y="164"/>
                          </a:lnTo>
                          <a:lnTo>
                            <a:pt x="100" y="164"/>
                          </a:lnTo>
                          <a:lnTo>
                            <a:pt x="100" y="240"/>
                          </a:lnTo>
                          <a:lnTo>
                            <a:pt x="177" y="240"/>
                          </a:lnTo>
                          <a:lnTo>
                            <a:pt x="177" y="164"/>
                          </a:lnTo>
                          <a:lnTo>
                            <a:pt x="141" y="164"/>
                          </a:lnTo>
                          <a:lnTo>
                            <a:pt x="141" y="137"/>
                          </a:lnTo>
                          <a:lnTo>
                            <a:pt x="141" y="130"/>
                          </a:lnTo>
                          <a:lnTo>
                            <a:pt x="234" y="130"/>
                          </a:lnTo>
                          <a:lnTo>
                            <a:pt x="234" y="164"/>
                          </a:lnTo>
                          <a:lnTo>
                            <a:pt x="199" y="164"/>
                          </a:lnTo>
                          <a:lnTo>
                            <a:pt x="199" y="240"/>
                          </a:lnTo>
                          <a:lnTo>
                            <a:pt x="275" y="240"/>
                          </a:lnTo>
                          <a:lnTo>
                            <a:pt x="275" y="164"/>
                          </a:lnTo>
                          <a:lnTo>
                            <a:pt x="239" y="164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</p:spPr>
                  <p:txBody>
                    <a:bodyPr vert="horz" wrap="square" lIns="119461" tIns="59731" rIns="119461" bIns="59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194859">
                        <a:defRPr/>
                      </a:pPr>
                      <a:endParaRPr lang="en-US" sz="2351" kern="0" dirty="0">
                        <a:solidFill>
                          <a:srgbClr val="50505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1" name="Group 173"/>
                <p:cNvGrpSpPr/>
                <p:nvPr/>
              </p:nvGrpSpPr>
              <p:grpSpPr>
                <a:xfrm>
                  <a:off x="913184" y="3822712"/>
                  <a:ext cx="1418253" cy="1418253"/>
                  <a:chOff x="913184" y="3822712"/>
                  <a:chExt cx="1418253" cy="1418253"/>
                </a:xfrm>
              </p:grpSpPr>
              <p:sp>
                <p:nvSpPr>
                  <p:cNvPr id="92" name="Rectangle 174"/>
                  <p:cNvSpPr/>
                  <p:nvPr/>
                </p:nvSpPr>
                <p:spPr bwMode="auto">
                  <a:xfrm>
                    <a:off x="913184" y="3822712"/>
                    <a:ext cx="1418253" cy="141825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19415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73" kern="0" dirty="0">
                      <a:solidFill>
                        <a:srgbClr val="505050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3" name="Group 175"/>
                  <p:cNvGrpSpPr/>
                  <p:nvPr/>
                </p:nvGrpSpPr>
                <p:grpSpPr>
                  <a:xfrm>
                    <a:off x="1173935" y="4004042"/>
                    <a:ext cx="900112" cy="698500"/>
                    <a:chOff x="6353269" y="3970588"/>
                    <a:chExt cx="900112" cy="698500"/>
                  </a:xfrm>
                </p:grpSpPr>
                <p:grpSp>
                  <p:nvGrpSpPr>
                    <p:cNvPr id="94" name="Group 176"/>
                    <p:cNvGrpSpPr/>
                    <p:nvPr/>
                  </p:nvGrpSpPr>
                  <p:grpSpPr>
                    <a:xfrm>
                      <a:off x="6353269" y="3970588"/>
                      <a:ext cx="900112" cy="698500"/>
                      <a:chOff x="6353269" y="3970588"/>
                      <a:chExt cx="900112" cy="698500"/>
                    </a:xfrm>
                  </p:grpSpPr>
                  <p:sp>
                    <p:nvSpPr>
                      <p:cNvPr id="96" name="Freeform 5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69" y="4084888"/>
                        <a:ext cx="900112" cy="584200"/>
                      </a:xfrm>
                      <a:custGeom>
                        <a:avLst/>
                        <a:gdLst>
                          <a:gd name="T0" fmla="*/ 225 w 237"/>
                          <a:gd name="T1" fmla="*/ 0 h 153"/>
                          <a:gd name="T2" fmla="*/ 12 w 237"/>
                          <a:gd name="T3" fmla="*/ 0 h 153"/>
                          <a:gd name="T4" fmla="*/ 0 w 237"/>
                          <a:gd name="T5" fmla="*/ 12 h 153"/>
                          <a:gd name="T6" fmla="*/ 0 w 237"/>
                          <a:gd name="T7" fmla="*/ 142 h 153"/>
                          <a:gd name="T8" fmla="*/ 12 w 237"/>
                          <a:gd name="T9" fmla="*/ 153 h 153"/>
                          <a:gd name="T10" fmla="*/ 225 w 237"/>
                          <a:gd name="T11" fmla="*/ 153 h 153"/>
                          <a:gd name="T12" fmla="*/ 237 w 237"/>
                          <a:gd name="T13" fmla="*/ 142 h 153"/>
                          <a:gd name="T14" fmla="*/ 237 w 237"/>
                          <a:gd name="T15" fmla="*/ 12 h 153"/>
                          <a:gd name="T16" fmla="*/ 225 w 237"/>
                          <a:gd name="T17" fmla="*/ 0 h 153"/>
                          <a:gd name="T18" fmla="*/ 225 w 237"/>
                          <a:gd name="T19" fmla="*/ 142 h 153"/>
                          <a:gd name="T20" fmla="*/ 225 w 237"/>
                          <a:gd name="T21" fmla="*/ 142 h 153"/>
                          <a:gd name="T22" fmla="*/ 12 w 237"/>
                          <a:gd name="T23" fmla="*/ 142 h 153"/>
                          <a:gd name="T24" fmla="*/ 12 w 237"/>
                          <a:gd name="T25" fmla="*/ 142 h 153"/>
                          <a:gd name="T26" fmla="*/ 12 w 237"/>
                          <a:gd name="T27" fmla="*/ 12 h 153"/>
                          <a:gd name="T28" fmla="*/ 12 w 237"/>
                          <a:gd name="T29" fmla="*/ 12 h 153"/>
                          <a:gd name="T30" fmla="*/ 225 w 237"/>
                          <a:gd name="T31" fmla="*/ 12 h 153"/>
                          <a:gd name="T32" fmla="*/ 225 w 237"/>
                          <a:gd name="T33" fmla="*/ 12 h 153"/>
                          <a:gd name="T34" fmla="*/ 225 w 237"/>
                          <a:gd name="T35" fmla="*/ 142 h 153"/>
                          <a:gd name="T36" fmla="*/ 225 w 237"/>
                          <a:gd name="T37" fmla="*/ 142 h 1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37" h="153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142"/>
                              <a:pt x="0" y="142"/>
                              <a:pt x="0" y="142"/>
                            </a:cubicBezTo>
                            <a:cubicBezTo>
                              <a:pt x="0" y="148"/>
                              <a:pt x="6" y="153"/>
                              <a:pt x="12" y="153"/>
                            </a:cubicBezTo>
                            <a:cubicBezTo>
                              <a:pt x="225" y="153"/>
                              <a:pt x="225" y="153"/>
                              <a:pt x="225" y="153"/>
                            </a:cubicBezTo>
                            <a:cubicBezTo>
                              <a:pt x="232" y="153"/>
                              <a:pt x="237" y="148"/>
                              <a:pt x="237" y="142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225" y="142"/>
                            </a:move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  <p:sp>
                    <p:nvSpPr>
                      <p:cNvPr id="97" name="Freeform 6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69" y="3970588"/>
                        <a:ext cx="900112" cy="107950"/>
                      </a:xfrm>
                      <a:custGeom>
                        <a:avLst/>
                        <a:gdLst>
                          <a:gd name="T0" fmla="*/ 225 w 237"/>
                          <a:gd name="T1" fmla="*/ 0 h 28"/>
                          <a:gd name="T2" fmla="*/ 12 w 237"/>
                          <a:gd name="T3" fmla="*/ 0 h 28"/>
                          <a:gd name="T4" fmla="*/ 0 w 237"/>
                          <a:gd name="T5" fmla="*/ 12 h 28"/>
                          <a:gd name="T6" fmla="*/ 0 w 237"/>
                          <a:gd name="T7" fmla="*/ 26 h 28"/>
                          <a:gd name="T8" fmla="*/ 9 w 237"/>
                          <a:gd name="T9" fmla="*/ 23 h 28"/>
                          <a:gd name="T10" fmla="*/ 228 w 237"/>
                          <a:gd name="T11" fmla="*/ 23 h 28"/>
                          <a:gd name="T12" fmla="*/ 237 w 237"/>
                          <a:gd name="T13" fmla="*/ 28 h 28"/>
                          <a:gd name="T14" fmla="*/ 237 w 237"/>
                          <a:gd name="T15" fmla="*/ 12 h 28"/>
                          <a:gd name="T16" fmla="*/ 225 w 237"/>
                          <a:gd name="T17" fmla="*/ 0 h 28"/>
                          <a:gd name="T18" fmla="*/ 190 w 237"/>
                          <a:gd name="T19" fmla="*/ 16 h 28"/>
                          <a:gd name="T20" fmla="*/ 179 w 237"/>
                          <a:gd name="T21" fmla="*/ 16 h 28"/>
                          <a:gd name="T22" fmla="*/ 179 w 237"/>
                          <a:gd name="T23" fmla="*/ 14 h 28"/>
                          <a:gd name="T24" fmla="*/ 190 w 237"/>
                          <a:gd name="T25" fmla="*/ 14 h 28"/>
                          <a:gd name="T26" fmla="*/ 190 w 237"/>
                          <a:gd name="T27" fmla="*/ 16 h 28"/>
                          <a:gd name="T28" fmla="*/ 204 w 237"/>
                          <a:gd name="T29" fmla="*/ 16 h 28"/>
                          <a:gd name="T30" fmla="*/ 196 w 237"/>
                          <a:gd name="T31" fmla="*/ 16 h 28"/>
                          <a:gd name="T32" fmla="*/ 196 w 237"/>
                          <a:gd name="T33" fmla="*/ 8 h 28"/>
                          <a:gd name="T34" fmla="*/ 204 w 237"/>
                          <a:gd name="T35" fmla="*/ 8 h 28"/>
                          <a:gd name="T36" fmla="*/ 204 w 237"/>
                          <a:gd name="T37" fmla="*/ 16 h 28"/>
                          <a:gd name="T38" fmla="*/ 223 w 237"/>
                          <a:gd name="T39" fmla="*/ 16 h 28"/>
                          <a:gd name="T40" fmla="*/ 220 w 237"/>
                          <a:gd name="T41" fmla="*/ 16 h 28"/>
                          <a:gd name="T42" fmla="*/ 218 w 237"/>
                          <a:gd name="T43" fmla="*/ 15 h 28"/>
                          <a:gd name="T44" fmla="*/ 217 w 237"/>
                          <a:gd name="T45" fmla="*/ 13 h 28"/>
                          <a:gd name="T46" fmla="*/ 214 w 237"/>
                          <a:gd name="T47" fmla="*/ 16 h 28"/>
                          <a:gd name="T48" fmla="*/ 214 w 237"/>
                          <a:gd name="T49" fmla="*/ 16 h 28"/>
                          <a:gd name="T50" fmla="*/ 211 w 237"/>
                          <a:gd name="T51" fmla="*/ 16 h 28"/>
                          <a:gd name="T52" fmla="*/ 216 w 237"/>
                          <a:gd name="T53" fmla="*/ 12 h 28"/>
                          <a:gd name="T54" fmla="*/ 211 w 237"/>
                          <a:gd name="T55" fmla="*/ 8 h 28"/>
                          <a:gd name="T56" fmla="*/ 214 w 237"/>
                          <a:gd name="T57" fmla="*/ 8 h 28"/>
                          <a:gd name="T58" fmla="*/ 217 w 237"/>
                          <a:gd name="T59" fmla="*/ 11 h 28"/>
                          <a:gd name="T60" fmla="*/ 220 w 237"/>
                          <a:gd name="T61" fmla="*/ 8 h 28"/>
                          <a:gd name="T62" fmla="*/ 223 w 237"/>
                          <a:gd name="T63" fmla="*/ 8 h 28"/>
                          <a:gd name="T64" fmla="*/ 218 w 237"/>
                          <a:gd name="T65" fmla="*/ 12 h 28"/>
                          <a:gd name="T66" fmla="*/ 223 w 237"/>
                          <a:gd name="T67" fmla="*/ 16 h 28"/>
                          <a:gd name="T68" fmla="*/ 203 w 237"/>
                          <a:gd name="T69" fmla="*/ 9 h 28"/>
                          <a:gd name="T70" fmla="*/ 197 w 237"/>
                          <a:gd name="T71" fmla="*/ 9 h 28"/>
                          <a:gd name="T72" fmla="*/ 197 w 237"/>
                          <a:gd name="T73" fmla="*/ 15 h 28"/>
                          <a:gd name="T74" fmla="*/ 203 w 237"/>
                          <a:gd name="T75" fmla="*/ 15 h 28"/>
                          <a:gd name="T76" fmla="*/ 203 w 237"/>
                          <a:gd name="T77" fmla="*/ 9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237" h="28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26"/>
                              <a:pt x="0" y="26"/>
                              <a:pt x="0" y="26"/>
                            </a:cubicBezTo>
                            <a:cubicBezTo>
                              <a:pt x="3" y="25"/>
                              <a:pt x="5" y="23"/>
                              <a:pt x="9" y="23"/>
                            </a:cubicBezTo>
                            <a:cubicBezTo>
                              <a:pt x="228" y="23"/>
                              <a:pt x="228" y="23"/>
                              <a:pt x="228" y="23"/>
                            </a:cubicBezTo>
                            <a:cubicBezTo>
                              <a:pt x="231" y="23"/>
                              <a:pt x="235" y="25"/>
                              <a:pt x="237" y="28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190" y="16"/>
                            </a:moveTo>
                            <a:cubicBezTo>
                              <a:pt x="179" y="16"/>
                              <a:pt x="179" y="16"/>
                              <a:pt x="179" y="16"/>
                            </a:cubicBezTo>
                            <a:cubicBezTo>
                              <a:pt x="179" y="14"/>
                              <a:pt x="179" y="14"/>
                              <a:pt x="179" y="14"/>
                            </a:cubicBezTo>
                            <a:cubicBezTo>
                              <a:pt x="190" y="14"/>
                              <a:pt x="190" y="14"/>
                              <a:pt x="190" y="14"/>
                            </a:cubicBezTo>
                            <a:lnTo>
                              <a:pt x="190" y="16"/>
                            </a:lnTo>
                            <a:close/>
                            <a:moveTo>
                              <a:pt x="204" y="16"/>
                            </a:moveTo>
                            <a:cubicBezTo>
                              <a:pt x="196" y="16"/>
                              <a:pt x="196" y="16"/>
                              <a:pt x="196" y="16"/>
                            </a:cubicBezTo>
                            <a:cubicBezTo>
                              <a:pt x="196" y="8"/>
                              <a:pt x="196" y="8"/>
                              <a:pt x="196" y="8"/>
                            </a:cubicBezTo>
                            <a:cubicBezTo>
                              <a:pt x="204" y="8"/>
                              <a:pt x="204" y="8"/>
                              <a:pt x="204" y="8"/>
                            </a:cubicBezTo>
                            <a:lnTo>
                              <a:pt x="204" y="16"/>
                            </a:lnTo>
                            <a:close/>
                            <a:moveTo>
                              <a:pt x="223" y="16"/>
                            </a:moveTo>
                            <a:cubicBezTo>
                              <a:pt x="220" y="16"/>
                              <a:pt x="220" y="16"/>
                              <a:pt x="220" y="16"/>
                            </a:cubicBezTo>
                            <a:cubicBezTo>
                              <a:pt x="218" y="15"/>
                              <a:pt x="218" y="15"/>
                              <a:pt x="218" y="15"/>
                            </a:cubicBezTo>
                            <a:cubicBezTo>
                              <a:pt x="217" y="13"/>
                              <a:pt x="217" y="13"/>
                              <a:pt x="217" y="13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1" y="16"/>
                              <a:pt x="211" y="16"/>
                              <a:pt x="211" y="16"/>
                            </a:cubicBezTo>
                            <a:cubicBezTo>
                              <a:pt x="216" y="12"/>
                              <a:pt x="216" y="12"/>
                              <a:pt x="216" y="12"/>
                            </a:cubicBezTo>
                            <a:cubicBezTo>
                              <a:pt x="211" y="8"/>
                              <a:pt x="211" y="8"/>
                              <a:pt x="211" y="8"/>
                            </a:cubicBez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7" y="11"/>
                              <a:pt x="217" y="11"/>
                              <a:pt x="217" y="11"/>
                            </a:cubicBezTo>
                            <a:cubicBezTo>
                              <a:pt x="220" y="8"/>
                              <a:pt x="220" y="8"/>
                              <a:pt x="220" y="8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18" y="12"/>
                              <a:pt x="218" y="12"/>
                              <a:pt x="218" y="12"/>
                            </a:cubicBezTo>
                            <a:lnTo>
                              <a:pt x="223" y="16"/>
                            </a:lnTo>
                            <a:close/>
                            <a:moveTo>
                              <a:pt x="203" y="9"/>
                            </a:moveTo>
                            <a:cubicBezTo>
                              <a:pt x="197" y="9"/>
                              <a:pt x="197" y="9"/>
                              <a:pt x="197" y="9"/>
                            </a:cubicBezTo>
                            <a:cubicBezTo>
                              <a:pt x="197" y="15"/>
                              <a:pt x="197" y="15"/>
                              <a:pt x="197" y="15"/>
                            </a:cubicBezTo>
                            <a:cubicBezTo>
                              <a:pt x="203" y="15"/>
                              <a:pt x="203" y="15"/>
                              <a:pt x="203" y="15"/>
                            </a:cubicBezTo>
                            <a:lnTo>
                              <a:pt x="203" y="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9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585045" y="4184901"/>
                      <a:ext cx="436562" cy="381000"/>
                    </a:xfrm>
                    <a:custGeom>
                      <a:avLst/>
                      <a:gdLst>
                        <a:gd name="T0" fmla="*/ 239 w 275"/>
                        <a:gd name="T1" fmla="*/ 164 h 240"/>
                        <a:gd name="T2" fmla="*/ 239 w 275"/>
                        <a:gd name="T3" fmla="*/ 125 h 240"/>
                        <a:gd name="T4" fmla="*/ 237 w 275"/>
                        <a:gd name="T5" fmla="*/ 125 h 240"/>
                        <a:gd name="T6" fmla="*/ 234 w 275"/>
                        <a:gd name="T7" fmla="*/ 125 h 240"/>
                        <a:gd name="T8" fmla="*/ 141 w 275"/>
                        <a:gd name="T9" fmla="*/ 125 h 240"/>
                        <a:gd name="T10" fmla="*/ 141 w 275"/>
                        <a:gd name="T11" fmla="*/ 99 h 240"/>
                        <a:gd name="T12" fmla="*/ 203 w 275"/>
                        <a:gd name="T13" fmla="*/ 99 h 240"/>
                        <a:gd name="T14" fmla="*/ 203 w 275"/>
                        <a:gd name="T15" fmla="*/ 0 h 240"/>
                        <a:gd name="T16" fmla="*/ 72 w 275"/>
                        <a:gd name="T17" fmla="*/ 0 h 240"/>
                        <a:gd name="T18" fmla="*/ 72 w 275"/>
                        <a:gd name="T19" fmla="*/ 99 h 240"/>
                        <a:gd name="T20" fmla="*/ 134 w 275"/>
                        <a:gd name="T21" fmla="*/ 99 h 240"/>
                        <a:gd name="T22" fmla="*/ 134 w 275"/>
                        <a:gd name="T23" fmla="*/ 125 h 240"/>
                        <a:gd name="T24" fmla="*/ 41 w 275"/>
                        <a:gd name="T25" fmla="*/ 125 h 240"/>
                        <a:gd name="T26" fmla="*/ 38 w 275"/>
                        <a:gd name="T27" fmla="*/ 125 h 240"/>
                        <a:gd name="T28" fmla="*/ 36 w 275"/>
                        <a:gd name="T29" fmla="*/ 125 h 240"/>
                        <a:gd name="T30" fmla="*/ 36 w 275"/>
                        <a:gd name="T31" fmla="*/ 164 h 240"/>
                        <a:gd name="T32" fmla="*/ 0 w 275"/>
                        <a:gd name="T33" fmla="*/ 164 h 240"/>
                        <a:gd name="T34" fmla="*/ 0 w 275"/>
                        <a:gd name="T35" fmla="*/ 240 h 240"/>
                        <a:gd name="T36" fmla="*/ 77 w 275"/>
                        <a:gd name="T37" fmla="*/ 240 h 240"/>
                        <a:gd name="T38" fmla="*/ 77 w 275"/>
                        <a:gd name="T39" fmla="*/ 164 h 240"/>
                        <a:gd name="T40" fmla="*/ 41 w 275"/>
                        <a:gd name="T41" fmla="*/ 164 h 240"/>
                        <a:gd name="T42" fmla="*/ 41 w 275"/>
                        <a:gd name="T43" fmla="*/ 130 h 240"/>
                        <a:gd name="T44" fmla="*/ 134 w 275"/>
                        <a:gd name="T45" fmla="*/ 130 h 240"/>
                        <a:gd name="T46" fmla="*/ 134 w 275"/>
                        <a:gd name="T47" fmla="*/ 137 h 240"/>
                        <a:gd name="T48" fmla="*/ 134 w 275"/>
                        <a:gd name="T49" fmla="*/ 164 h 240"/>
                        <a:gd name="T50" fmla="*/ 100 w 275"/>
                        <a:gd name="T51" fmla="*/ 164 h 240"/>
                        <a:gd name="T52" fmla="*/ 100 w 275"/>
                        <a:gd name="T53" fmla="*/ 240 h 240"/>
                        <a:gd name="T54" fmla="*/ 177 w 275"/>
                        <a:gd name="T55" fmla="*/ 240 h 240"/>
                        <a:gd name="T56" fmla="*/ 177 w 275"/>
                        <a:gd name="T57" fmla="*/ 164 h 240"/>
                        <a:gd name="T58" fmla="*/ 141 w 275"/>
                        <a:gd name="T59" fmla="*/ 164 h 240"/>
                        <a:gd name="T60" fmla="*/ 141 w 275"/>
                        <a:gd name="T61" fmla="*/ 137 h 240"/>
                        <a:gd name="T62" fmla="*/ 141 w 275"/>
                        <a:gd name="T63" fmla="*/ 130 h 240"/>
                        <a:gd name="T64" fmla="*/ 234 w 275"/>
                        <a:gd name="T65" fmla="*/ 130 h 240"/>
                        <a:gd name="T66" fmla="*/ 234 w 275"/>
                        <a:gd name="T67" fmla="*/ 164 h 240"/>
                        <a:gd name="T68" fmla="*/ 199 w 275"/>
                        <a:gd name="T69" fmla="*/ 164 h 240"/>
                        <a:gd name="T70" fmla="*/ 199 w 275"/>
                        <a:gd name="T71" fmla="*/ 240 h 240"/>
                        <a:gd name="T72" fmla="*/ 275 w 275"/>
                        <a:gd name="T73" fmla="*/ 240 h 240"/>
                        <a:gd name="T74" fmla="*/ 275 w 275"/>
                        <a:gd name="T75" fmla="*/ 164 h 240"/>
                        <a:gd name="T76" fmla="*/ 239 w 275"/>
                        <a:gd name="T77" fmla="*/ 164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275" h="240">
                          <a:moveTo>
                            <a:pt x="239" y="164"/>
                          </a:moveTo>
                          <a:lnTo>
                            <a:pt x="239" y="125"/>
                          </a:lnTo>
                          <a:lnTo>
                            <a:pt x="237" y="125"/>
                          </a:lnTo>
                          <a:lnTo>
                            <a:pt x="234" y="125"/>
                          </a:lnTo>
                          <a:lnTo>
                            <a:pt x="141" y="125"/>
                          </a:lnTo>
                          <a:lnTo>
                            <a:pt x="141" y="99"/>
                          </a:lnTo>
                          <a:lnTo>
                            <a:pt x="203" y="99"/>
                          </a:lnTo>
                          <a:lnTo>
                            <a:pt x="203" y="0"/>
                          </a:lnTo>
                          <a:lnTo>
                            <a:pt x="72" y="0"/>
                          </a:lnTo>
                          <a:lnTo>
                            <a:pt x="72" y="99"/>
                          </a:lnTo>
                          <a:lnTo>
                            <a:pt x="134" y="99"/>
                          </a:lnTo>
                          <a:lnTo>
                            <a:pt x="134" y="125"/>
                          </a:lnTo>
                          <a:lnTo>
                            <a:pt x="41" y="125"/>
                          </a:lnTo>
                          <a:lnTo>
                            <a:pt x="38" y="125"/>
                          </a:lnTo>
                          <a:lnTo>
                            <a:pt x="36" y="125"/>
                          </a:lnTo>
                          <a:lnTo>
                            <a:pt x="36" y="164"/>
                          </a:lnTo>
                          <a:lnTo>
                            <a:pt x="0" y="164"/>
                          </a:lnTo>
                          <a:lnTo>
                            <a:pt x="0" y="240"/>
                          </a:lnTo>
                          <a:lnTo>
                            <a:pt x="77" y="240"/>
                          </a:lnTo>
                          <a:lnTo>
                            <a:pt x="77" y="164"/>
                          </a:lnTo>
                          <a:lnTo>
                            <a:pt x="41" y="164"/>
                          </a:lnTo>
                          <a:lnTo>
                            <a:pt x="41" y="130"/>
                          </a:lnTo>
                          <a:lnTo>
                            <a:pt x="134" y="130"/>
                          </a:lnTo>
                          <a:lnTo>
                            <a:pt x="134" y="137"/>
                          </a:lnTo>
                          <a:lnTo>
                            <a:pt x="134" y="164"/>
                          </a:lnTo>
                          <a:lnTo>
                            <a:pt x="100" y="164"/>
                          </a:lnTo>
                          <a:lnTo>
                            <a:pt x="100" y="240"/>
                          </a:lnTo>
                          <a:lnTo>
                            <a:pt x="177" y="240"/>
                          </a:lnTo>
                          <a:lnTo>
                            <a:pt x="177" y="164"/>
                          </a:lnTo>
                          <a:lnTo>
                            <a:pt x="141" y="164"/>
                          </a:lnTo>
                          <a:lnTo>
                            <a:pt x="141" y="137"/>
                          </a:lnTo>
                          <a:lnTo>
                            <a:pt x="141" y="130"/>
                          </a:lnTo>
                          <a:lnTo>
                            <a:pt x="234" y="130"/>
                          </a:lnTo>
                          <a:lnTo>
                            <a:pt x="234" y="164"/>
                          </a:lnTo>
                          <a:lnTo>
                            <a:pt x="199" y="164"/>
                          </a:lnTo>
                          <a:lnTo>
                            <a:pt x="199" y="240"/>
                          </a:lnTo>
                          <a:lnTo>
                            <a:pt x="275" y="240"/>
                          </a:lnTo>
                          <a:lnTo>
                            <a:pt x="275" y="164"/>
                          </a:lnTo>
                          <a:lnTo>
                            <a:pt x="239" y="164"/>
                          </a:lnTo>
                          <a:close/>
                        </a:path>
                      </a:pathLst>
                    </a:custGeom>
                    <a:solidFill>
                      <a:srgbClr val="0072C6">
                        <a:lumMod val="40000"/>
                        <a:lumOff val="60000"/>
                      </a:srgbClr>
                    </a:solidFill>
                    <a:ln>
                      <a:noFill/>
                    </a:ln>
                  </p:spPr>
                  <p:txBody>
                    <a:bodyPr vert="horz" wrap="square" lIns="119461" tIns="59731" rIns="119461" bIns="59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194859">
                        <a:defRPr/>
                      </a:pPr>
                      <a:endParaRPr lang="en-US" sz="2351" kern="0" dirty="0">
                        <a:solidFill>
                          <a:srgbClr val="50505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04" name="Rectangle 190"/>
              <p:cNvSpPr/>
              <p:nvPr/>
            </p:nvSpPr>
            <p:spPr>
              <a:xfrm>
                <a:off x="1269756" y="3765203"/>
                <a:ext cx="1346097" cy="548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9485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Online search </a:t>
                </a:r>
                <a:br>
                  <a:rPr lang="en-US" sz="1568" kern="0" spc="-27" dirty="0">
                    <a:solidFill>
                      <a:srgbClr val="FFFFFF"/>
                    </a:solidFill>
                  </a:rPr>
                </a:br>
                <a:r>
                  <a:rPr lang="en-US" sz="1568" kern="0" spc="-27" dirty="0">
                    <a:solidFill>
                      <a:srgbClr val="FFFFFF"/>
                    </a:solidFill>
                  </a:rPr>
                  <a:t>results only</a:t>
                </a:r>
              </a:p>
            </p:txBody>
          </p:sp>
          <p:sp>
            <p:nvSpPr>
              <p:cNvPr id="105" name="Rectangle 191"/>
              <p:cNvSpPr/>
              <p:nvPr/>
            </p:nvSpPr>
            <p:spPr>
              <a:xfrm>
                <a:off x="2958237" y="3839139"/>
                <a:ext cx="1194788" cy="318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Site collection</a:t>
                </a:r>
              </a:p>
            </p:txBody>
          </p:sp>
        </p:grpSp>
        <p:sp>
          <p:nvSpPr>
            <p:cNvPr id="107" name="Rectangle 161"/>
            <p:cNvSpPr/>
            <p:nvPr/>
          </p:nvSpPr>
          <p:spPr bwMode="auto">
            <a:xfrm>
              <a:off x="398093" y="2101744"/>
              <a:ext cx="2770498" cy="1813002"/>
            </a:xfrm>
            <a:prstGeom prst="rect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9415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3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65"/>
            <p:cNvSpPr/>
            <p:nvPr/>
          </p:nvSpPr>
          <p:spPr>
            <a:xfrm>
              <a:off x="5524890" y="4321723"/>
              <a:ext cx="3081031" cy="2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67" b="1" spc="-92" dirty="0"/>
                <a:t>SharePoint Server </a:t>
              </a:r>
              <a:r>
                <a:rPr lang="en-US" sz="1667" b="1" spc="-92" dirty="0">
                  <a:solidFill>
                    <a:srgbClr val="FF0000"/>
                  </a:solidFill>
                </a:rPr>
                <a:t>cannot query </a:t>
              </a:r>
              <a:r>
                <a:rPr lang="en-US" sz="1667" b="1" spc="-92" dirty="0"/>
                <a:t>SharePoint</a:t>
              </a:r>
            </a:p>
          </p:txBody>
        </p:sp>
        <p:sp>
          <p:nvSpPr>
            <p:cNvPr id="109" name="Rectangle 216"/>
            <p:cNvSpPr/>
            <p:nvPr/>
          </p:nvSpPr>
          <p:spPr>
            <a:xfrm>
              <a:off x="296002" y="4333671"/>
              <a:ext cx="3713001" cy="269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spc="-92" dirty="0"/>
                <a:t>SharePoint Online </a:t>
              </a:r>
              <a:r>
                <a:rPr lang="en-US" sz="1600" b="1" spc="-92" dirty="0">
                  <a:solidFill>
                    <a:srgbClr val="00B050"/>
                  </a:solidFill>
                </a:rPr>
                <a:t>can query </a:t>
              </a:r>
              <a:r>
                <a:rPr lang="en-US" sz="1600" b="1" spc="-92" dirty="0"/>
                <a:t>SharePoint Server</a:t>
              </a:r>
              <a:endParaRPr lang="en-US" sz="1829" b="1" kern="0" spc="-27" dirty="0">
                <a:solidFill>
                  <a:srgbClr val="FFFFFF"/>
                </a:solidFill>
              </a:endParaRPr>
            </a:p>
          </p:txBody>
        </p:sp>
      </p:grpSp>
      <p:sp>
        <p:nvSpPr>
          <p:cNvPr id="111" name="Rectangle 138"/>
          <p:cNvSpPr/>
          <p:nvPr/>
        </p:nvSpPr>
        <p:spPr bwMode="auto">
          <a:xfrm>
            <a:off x="1571359" y="5744898"/>
            <a:ext cx="8443308" cy="6013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39" tIns="121839" rIns="121839" bIns="1218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04671" lvl="1" algn="ctr">
              <a:buSzPct val="80000"/>
            </a:pPr>
            <a:r>
              <a:rPr lang="en-US" sz="1467" dirty="0">
                <a:solidFill>
                  <a:srgbClr val="FFFFFF"/>
                </a:solidFill>
              </a:rPr>
              <a:t>On-premises SharePoint Server 2013 Enterprise Search portal</a:t>
            </a:r>
            <a:r>
              <a:rPr lang="en-US" sz="1467" dirty="0">
                <a:solidFill>
                  <a:srgbClr val="FFFFFF"/>
                </a:solidFill>
                <a:latin typeface="Segoe UI Light"/>
              </a:rPr>
              <a:t>: Local search results are available</a:t>
            </a:r>
          </a:p>
          <a:p>
            <a:pPr marL="304671" lvl="1" algn="ctr">
              <a:buSzPct val="80000"/>
            </a:pPr>
            <a:r>
              <a:rPr lang="en-US" sz="1467" dirty="0">
                <a:solidFill>
                  <a:srgbClr val="FFFFFF"/>
                </a:solidFill>
              </a:rPr>
              <a:t>SharePoint Online search portal: </a:t>
            </a:r>
            <a:r>
              <a:rPr lang="en-US" sz="1467" dirty="0">
                <a:solidFill>
                  <a:srgbClr val="FFFFFF"/>
                </a:solidFill>
                <a:latin typeface="Segoe UI Light"/>
              </a:rPr>
              <a:t>Local and remote search results are available</a:t>
            </a:r>
          </a:p>
        </p:txBody>
      </p:sp>
      <p:sp>
        <p:nvSpPr>
          <p:cNvPr id="112" name="Textplatzhalter 2"/>
          <p:cNvSpPr txBox="1">
            <a:spLocks/>
          </p:cNvSpPr>
          <p:nvPr/>
        </p:nvSpPr>
        <p:spPr>
          <a:xfrm>
            <a:off x="1754463" y="121032"/>
            <a:ext cx="8669028" cy="399901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sz="2667" dirty="0">
              <a:solidFill>
                <a:srgbClr val="13365E"/>
              </a:solidFill>
            </a:endParaRPr>
          </a:p>
        </p:txBody>
      </p:sp>
      <p:sp>
        <p:nvSpPr>
          <p:cNvPr id="8" name="Plus 7"/>
          <p:cNvSpPr/>
          <p:nvPr/>
        </p:nvSpPr>
        <p:spPr>
          <a:xfrm rot="2728886">
            <a:off x="5843278" y="2446336"/>
            <a:ext cx="755135" cy="760953"/>
          </a:xfrm>
          <a:prstGeom prst="mathPlus">
            <a:avLst/>
          </a:prstGeom>
          <a:solidFill>
            <a:srgbClr val="FF00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grpSp>
        <p:nvGrpSpPr>
          <p:cNvPr id="79" name="Group 229"/>
          <p:cNvGrpSpPr/>
          <p:nvPr/>
        </p:nvGrpSpPr>
        <p:grpSpPr>
          <a:xfrm>
            <a:off x="5925276" y="3305918"/>
            <a:ext cx="975245" cy="823305"/>
            <a:chOff x="-1046956" y="2635251"/>
            <a:chExt cx="654842" cy="528638"/>
          </a:xfrm>
          <a:solidFill>
            <a:srgbClr val="969696"/>
          </a:solidFill>
        </p:grpSpPr>
        <p:grpSp>
          <p:nvGrpSpPr>
            <p:cNvPr id="80" name="Group 230"/>
            <p:cNvGrpSpPr/>
            <p:nvPr/>
          </p:nvGrpSpPr>
          <p:grpSpPr>
            <a:xfrm>
              <a:off x="-1046956" y="2635251"/>
              <a:ext cx="261937" cy="528638"/>
              <a:chOff x="-1033463" y="2635251"/>
              <a:chExt cx="261937" cy="528638"/>
            </a:xfrm>
            <a:grpFill/>
          </p:grpSpPr>
          <p:sp>
            <p:nvSpPr>
              <p:cNvPr id="84" name="Freeform 5"/>
              <p:cNvSpPr>
                <a:spLocks/>
              </p:cNvSpPr>
              <p:nvPr/>
            </p:nvSpPr>
            <p:spPr bwMode="auto">
              <a:xfrm>
                <a:off x="-1028700" y="2635251"/>
                <a:ext cx="241300" cy="87313"/>
              </a:xfrm>
              <a:custGeom>
                <a:avLst/>
                <a:gdLst>
                  <a:gd name="T0" fmla="*/ 0 w 64"/>
                  <a:gd name="T1" fmla="*/ 23 h 23"/>
                  <a:gd name="T2" fmla="*/ 8 w 64"/>
                  <a:gd name="T3" fmla="*/ 21 h 23"/>
                  <a:gd name="T4" fmla="*/ 59 w 64"/>
                  <a:gd name="T5" fmla="*/ 21 h 23"/>
                  <a:gd name="T6" fmla="*/ 64 w 64"/>
                  <a:gd name="T7" fmla="*/ 22 h 23"/>
                  <a:gd name="T8" fmla="*/ 57 w 64"/>
                  <a:gd name="T9" fmla="*/ 8 h 23"/>
                  <a:gd name="T10" fmla="*/ 44 w 64"/>
                  <a:gd name="T11" fmla="*/ 0 h 23"/>
                  <a:gd name="T12" fmla="*/ 21 w 64"/>
                  <a:gd name="T13" fmla="*/ 0 h 23"/>
                  <a:gd name="T14" fmla="*/ 8 w 64"/>
                  <a:gd name="T15" fmla="*/ 8 h 23"/>
                  <a:gd name="T16" fmla="*/ 0 w 64"/>
                  <a:gd name="T17" fmla="*/ 23 h 23"/>
                  <a:gd name="T18" fmla="*/ 0 w 64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23">
                    <a:moveTo>
                      <a:pt x="0" y="23"/>
                    </a:moveTo>
                    <a:cubicBezTo>
                      <a:pt x="3" y="22"/>
                      <a:pt x="5" y="21"/>
                      <a:pt x="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60" y="21"/>
                      <a:pt x="62" y="22"/>
                      <a:pt x="64" y="2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5" y="4"/>
                      <a:pt x="49" y="0"/>
                      <a:pt x="4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1" y="4"/>
                      <a:pt x="8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6"/>
              <p:cNvSpPr>
                <a:spLocks noEditPoints="1"/>
              </p:cNvSpPr>
              <p:nvPr/>
            </p:nvSpPr>
            <p:spPr bwMode="auto">
              <a:xfrm>
                <a:off x="-1033463" y="2733676"/>
                <a:ext cx="261937" cy="430213"/>
              </a:xfrm>
              <a:custGeom>
                <a:avLst/>
                <a:gdLst>
                  <a:gd name="T0" fmla="*/ 64 w 69"/>
                  <a:gd name="T1" fmla="*/ 1 h 114"/>
                  <a:gd name="T2" fmla="*/ 60 w 69"/>
                  <a:gd name="T3" fmla="*/ 0 h 114"/>
                  <a:gd name="T4" fmla="*/ 9 w 69"/>
                  <a:gd name="T5" fmla="*/ 0 h 114"/>
                  <a:gd name="T6" fmla="*/ 5 w 69"/>
                  <a:gd name="T7" fmla="*/ 1 h 114"/>
                  <a:gd name="T8" fmla="*/ 0 w 69"/>
                  <a:gd name="T9" fmla="*/ 9 h 114"/>
                  <a:gd name="T10" fmla="*/ 0 w 69"/>
                  <a:gd name="T11" fmla="*/ 105 h 114"/>
                  <a:gd name="T12" fmla="*/ 9 w 69"/>
                  <a:gd name="T13" fmla="*/ 114 h 114"/>
                  <a:gd name="T14" fmla="*/ 60 w 69"/>
                  <a:gd name="T15" fmla="*/ 114 h 114"/>
                  <a:gd name="T16" fmla="*/ 69 w 69"/>
                  <a:gd name="T17" fmla="*/ 105 h 114"/>
                  <a:gd name="T18" fmla="*/ 69 w 69"/>
                  <a:gd name="T19" fmla="*/ 9 h 114"/>
                  <a:gd name="T20" fmla="*/ 64 w 69"/>
                  <a:gd name="T21" fmla="*/ 1 h 114"/>
                  <a:gd name="T22" fmla="*/ 57 w 69"/>
                  <a:gd name="T23" fmla="*/ 95 h 114"/>
                  <a:gd name="T24" fmla="*/ 16 w 69"/>
                  <a:gd name="T25" fmla="*/ 95 h 114"/>
                  <a:gd name="T26" fmla="*/ 12 w 69"/>
                  <a:gd name="T27" fmla="*/ 92 h 114"/>
                  <a:gd name="T28" fmla="*/ 16 w 69"/>
                  <a:gd name="T29" fmla="*/ 88 h 114"/>
                  <a:gd name="T30" fmla="*/ 57 w 69"/>
                  <a:gd name="T31" fmla="*/ 88 h 114"/>
                  <a:gd name="T32" fmla="*/ 60 w 69"/>
                  <a:gd name="T33" fmla="*/ 92 h 114"/>
                  <a:gd name="T34" fmla="*/ 57 w 69"/>
                  <a:gd name="T35" fmla="*/ 95 h 114"/>
                  <a:gd name="T36" fmla="*/ 57 w 69"/>
                  <a:gd name="T37" fmla="*/ 79 h 114"/>
                  <a:gd name="T38" fmla="*/ 16 w 69"/>
                  <a:gd name="T39" fmla="*/ 79 h 114"/>
                  <a:gd name="T40" fmla="*/ 12 w 69"/>
                  <a:gd name="T41" fmla="*/ 76 h 114"/>
                  <a:gd name="T42" fmla="*/ 16 w 69"/>
                  <a:gd name="T43" fmla="*/ 72 h 114"/>
                  <a:gd name="T44" fmla="*/ 57 w 69"/>
                  <a:gd name="T45" fmla="*/ 72 h 114"/>
                  <a:gd name="T46" fmla="*/ 60 w 69"/>
                  <a:gd name="T47" fmla="*/ 76 h 114"/>
                  <a:gd name="T48" fmla="*/ 57 w 69"/>
                  <a:gd name="T49" fmla="*/ 79 h 114"/>
                  <a:gd name="T50" fmla="*/ 57 w 69"/>
                  <a:gd name="T51" fmla="*/ 63 h 114"/>
                  <a:gd name="T52" fmla="*/ 16 w 69"/>
                  <a:gd name="T53" fmla="*/ 63 h 114"/>
                  <a:gd name="T54" fmla="*/ 12 w 69"/>
                  <a:gd name="T55" fmla="*/ 59 h 114"/>
                  <a:gd name="T56" fmla="*/ 16 w 69"/>
                  <a:gd name="T57" fmla="*/ 56 h 114"/>
                  <a:gd name="T58" fmla="*/ 57 w 69"/>
                  <a:gd name="T59" fmla="*/ 56 h 114"/>
                  <a:gd name="T60" fmla="*/ 60 w 69"/>
                  <a:gd name="T61" fmla="*/ 59 h 114"/>
                  <a:gd name="T62" fmla="*/ 57 w 69"/>
                  <a:gd name="T63" fmla="*/ 63 h 114"/>
                  <a:gd name="T64" fmla="*/ 55 w 69"/>
                  <a:gd name="T65" fmla="*/ 21 h 114"/>
                  <a:gd name="T66" fmla="*/ 50 w 69"/>
                  <a:gd name="T67" fmla="*/ 16 h 114"/>
                  <a:gd name="T68" fmla="*/ 55 w 69"/>
                  <a:gd name="T69" fmla="*/ 11 h 114"/>
                  <a:gd name="T70" fmla="*/ 60 w 69"/>
                  <a:gd name="T71" fmla="*/ 16 h 114"/>
                  <a:gd name="T72" fmla="*/ 55 w 69"/>
                  <a:gd name="T73" fmla="*/ 21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9" h="114">
                    <a:moveTo>
                      <a:pt x="64" y="1"/>
                    </a:moveTo>
                    <a:cubicBezTo>
                      <a:pt x="63" y="0"/>
                      <a:pt x="62" y="0"/>
                      <a:pt x="6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2" y="2"/>
                      <a:pt x="0" y="5"/>
                      <a:pt x="0" y="9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0"/>
                      <a:pt x="5" y="114"/>
                      <a:pt x="9" y="114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65" y="114"/>
                      <a:pt x="69" y="110"/>
                      <a:pt x="69" y="105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5"/>
                      <a:pt x="67" y="2"/>
                      <a:pt x="64" y="1"/>
                    </a:cubicBezTo>
                    <a:moveTo>
                      <a:pt x="57" y="95"/>
                    </a:moveTo>
                    <a:cubicBezTo>
                      <a:pt x="16" y="95"/>
                      <a:pt x="16" y="95"/>
                      <a:pt x="16" y="95"/>
                    </a:cubicBezTo>
                    <a:cubicBezTo>
                      <a:pt x="14" y="95"/>
                      <a:pt x="12" y="94"/>
                      <a:pt x="12" y="92"/>
                    </a:cubicBezTo>
                    <a:cubicBezTo>
                      <a:pt x="12" y="89"/>
                      <a:pt x="14" y="88"/>
                      <a:pt x="16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88"/>
                      <a:pt x="60" y="89"/>
                      <a:pt x="60" y="92"/>
                    </a:cubicBezTo>
                    <a:cubicBezTo>
                      <a:pt x="60" y="94"/>
                      <a:pt x="58" y="95"/>
                      <a:pt x="57" y="95"/>
                    </a:cubicBezTo>
                    <a:moveTo>
                      <a:pt x="57" y="79"/>
                    </a:moveTo>
                    <a:cubicBezTo>
                      <a:pt x="16" y="79"/>
                      <a:pt x="16" y="79"/>
                      <a:pt x="16" y="79"/>
                    </a:cubicBezTo>
                    <a:cubicBezTo>
                      <a:pt x="14" y="79"/>
                      <a:pt x="12" y="77"/>
                      <a:pt x="12" y="76"/>
                    </a:cubicBezTo>
                    <a:cubicBezTo>
                      <a:pt x="12" y="73"/>
                      <a:pt x="14" y="72"/>
                      <a:pt x="16" y="72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60" y="73"/>
                      <a:pt x="60" y="76"/>
                    </a:cubicBezTo>
                    <a:cubicBezTo>
                      <a:pt x="60" y="77"/>
                      <a:pt x="58" y="79"/>
                      <a:pt x="57" y="79"/>
                    </a:cubicBezTo>
                    <a:moveTo>
                      <a:pt x="57" y="63"/>
                    </a:moveTo>
                    <a:cubicBezTo>
                      <a:pt x="16" y="63"/>
                      <a:pt x="16" y="63"/>
                      <a:pt x="16" y="63"/>
                    </a:cubicBezTo>
                    <a:cubicBezTo>
                      <a:pt x="14" y="63"/>
                      <a:pt x="12" y="61"/>
                      <a:pt x="12" y="59"/>
                    </a:cubicBezTo>
                    <a:cubicBezTo>
                      <a:pt x="12" y="58"/>
                      <a:pt x="14" y="56"/>
                      <a:pt x="16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8" y="56"/>
                      <a:pt x="60" y="58"/>
                      <a:pt x="60" y="59"/>
                    </a:cubicBezTo>
                    <a:cubicBezTo>
                      <a:pt x="60" y="61"/>
                      <a:pt x="58" y="63"/>
                      <a:pt x="57" y="63"/>
                    </a:cubicBezTo>
                    <a:moveTo>
                      <a:pt x="55" y="21"/>
                    </a:moveTo>
                    <a:cubicBezTo>
                      <a:pt x="52" y="21"/>
                      <a:pt x="50" y="19"/>
                      <a:pt x="50" y="16"/>
                    </a:cubicBezTo>
                    <a:cubicBezTo>
                      <a:pt x="50" y="14"/>
                      <a:pt x="52" y="11"/>
                      <a:pt x="55" y="11"/>
                    </a:cubicBezTo>
                    <a:cubicBezTo>
                      <a:pt x="58" y="11"/>
                      <a:pt x="60" y="14"/>
                      <a:pt x="60" y="16"/>
                    </a:cubicBezTo>
                    <a:cubicBezTo>
                      <a:pt x="60" y="19"/>
                      <a:pt x="58" y="21"/>
                      <a:pt x="55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1" name="Group 231"/>
            <p:cNvGrpSpPr/>
            <p:nvPr/>
          </p:nvGrpSpPr>
          <p:grpSpPr>
            <a:xfrm>
              <a:off x="-688977" y="2695576"/>
              <a:ext cx="296863" cy="407988"/>
              <a:chOff x="-688977" y="2695576"/>
              <a:chExt cx="296863" cy="407988"/>
            </a:xfrm>
            <a:grpFill/>
          </p:grpSpPr>
          <p:sp>
            <p:nvSpPr>
              <p:cNvPr id="82" name="Freeform 7"/>
              <p:cNvSpPr>
                <a:spLocks/>
              </p:cNvSpPr>
              <p:nvPr/>
            </p:nvSpPr>
            <p:spPr bwMode="auto">
              <a:xfrm>
                <a:off x="-688977" y="2695576"/>
                <a:ext cx="296863" cy="188913"/>
              </a:xfrm>
              <a:custGeom>
                <a:avLst/>
                <a:gdLst>
                  <a:gd name="T0" fmla="*/ 29 w 78"/>
                  <a:gd name="T1" fmla="*/ 50 h 50"/>
                  <a:gd name="T2" fmla="*/ 29 w 78"/>
                  <a:gd name="T3" fmla="*/ 36 h 50"/>
                  <a:gd name="T4" fmla="*/ 78 w 78"/>
                  <a:gd name="T5" fmla="*/ 36 h 50"/>
                  <a:gd name="T6" fmla="*/ 78 w 78"/>
                  <a:gd name="T7" fmla="*/ 15 h 50"/>
                  <a:gd name="T8" fmla="*/ 29 w 78"/>
                  <a:gd name="T9" fmla="*/ 15 h 50"/>
                  <a:gd name="T10" fmla="*/ 29 w 78"/>
                  <a:gd name="T11" fmla="*/ 0 h 50"/>
                  <a:gd name="T12" fmla="*/ 0 w 78"/>
                  <a:gd name="T13" fmla="*/ 25 h 50"/>
                  <a:gd name="T14" fmla="*/ 29 w 78"/>
                  <a:gd name="T15" fmla="*/ 50 h 50"/>
                  <a:gd name="T16" fmla="*/ 29 w 78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50">
                    <a:moveTo>
                      <a:pt x="29" y="50"/>
                    </a:moveTo>
                    <a:cubicBezTo>
                      <a:pt x="29" y="36"/>
                      <a:pt x="29" y="36"/>
                      <a:pt x="29" y="36"/>
                    </a:cubicBezTo>
                    <a:cubicBezTo>
                      <a:pt x="56" y="36"/>
                      <a:pt x="78" y="36"/>
                      <a:pt x="78" y="3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47" y="15"/>
                      <a:pt x="29" y="15"/>
                      <a:pt x="29" y="1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Freeform 8"/>
              <p:cNvSpPr>
                <a:spLocks/>
              </p:cNvSpPr>
              <p:nvPr/>
            </p:nvSpPr>
            <p:spPr bwMode="auto">
              <a:xfrm>
                <a:off x="-688976" y="2914651"/>
                <a:ext cx="296862" cy="188913"/>
              </a:xfrm>
              <a:custGeom>
                <a:avLst/>
                <a:gdLst>
                  <a:gd name="T0" fmla="*/ 49 w 78"/>
                  <a:gd name="T1" fmla="*/ 0 h 50"/>
                  <a:gd name="T2" fmla="*/ 49 w 78"/>
                  <a:gd name="T3" fmla="*/ 15 h 50"/>
                  <a:gd name="T4" fmla="*/ 0 w 78"/>
                  <a:gd name="T5" fmla="*/ 15 h 50"/>
                  <a:gd name="T6" fmla="*/ 0 w 78"/>
                  <a:gd name="T7" fmla="*/ 36 h 50"/>
                  <a:gd name="T8" fmla="*/ 49 w 78"/>
                  <a:gd name="T9" fmla="*/ 36 h 50"/>
                  <a:gd name="T10" fmla="*/ 49 w 78"/>
                  <a:gd name="T11" fmla="*/ 50 h 50"/>
                  <a:gd name="T12" fmla="*/ 78 w 78"/>
                  <a:gd name="T13" fmla="*/ 25 h 50"/>
                  <a:gd name="T14" fmla="*/ 49 w 78"/>
                  <a:gd name="T15" fmla="*/ 0 h 50"/>
                  <a:gd name="T16" fmla="*/ 49 w 78"/>
                  <a:gd name="T1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50">
                    <a:moveTo>
                      <a:pt x="49" y="0"/>
                    </a:moveTo>
                    <a:cubicBezTo>
                      <a:pt x="49" y="15"/>
                      <a:pt x="49" y="15"/>
                      <a:pt x="49" y="15"/>
                    </a:cubicBezTo>
                    <a:cubicBezTo>
                      <a:pt x="22" y="15"/>
                      <a:pt x="0" y="15"/>
                      <a:pt x="0" y="1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1" y="36"/>
                      <a:pt x="49" y="36"/>
                      <a:pt x="49" y="36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6" name="Textfeld 15"/>
          <p:cNvSpPr txBox="1"/>
          <p:nvPr/>
        </p:nvSpPr>
        <p:spPr>
          <a:xfrm>
            <a:off x="5745838" y="4089657"/>
            <a:ext cx="141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13365E"/>
                </a:solidFill>
              </a:rPr>
              <a:t>Reverse Proxy</a:t>
            </a:r>
          </a:p>
        </p:txBody>
      </p:sp>
      <p:cxnSp>
        <p:nvCxnSpPr>
          <p:cNvPr id="21" name="Gerader Verbinder 20"/>
          <p:cNvCxnSpPr/>
          <p:nvPr/>
        </p:nvCxnSpPr>
        <p:spPr>
          <a:xfrm flipH="1">
            <a:off x="4421963" y="1473337"/>
            <a:ext cx="21725" cy="385306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/>
          <p:nvPr/>
        </p:nvCxnSpPr>
        <p:spPr>
          <a:xfrm flipH="1">
            <a:off x="7175012" y="1149796"/>
            <a:ext cx="23333" cy="416055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/>
          <p:cNvSpPr txBox="1"/>
          <p:nvPr/>
        </p:nvSpPr>
        <p:spPr>
          <a:xfrm>
            <a:off x="8610600" y="456145"/>
            <a:ext cx="239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13365E"/>
                </a:solidFill>
              </a:rPr>
              <a:t>Intranet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5978250" y="1135284"/>
            <a:ext cx="1120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13365E"/>
                </a:solidFill>
              </a:rPr>
              <a:t>Perimeter Network</a:t>
            </a:r>
          </a:p>
        </p:txBody>
      </p:sp>
    </p:spTree>
    <p:extLst>
      <p:ext uri="{BB962C8B-B14F-4D97-AF65-F5344CB8AC3E}">
        <p14:creationId xmlns:p14="http://schemas.microsoft.com/office/powerpoint/2010/main" val="17538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erader Verbinder 85"/>
          <p:cNvCxnSpPr/>
          <p:nvPr/>
        </p:nvCxnSpPr>
        <p:spPr>
          <a:xfrm flipH="1">
            <a:off x="5615407" y="1231798"/>
            <a:ext cx="14652" cy="407880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10" name="Gruppieren 109"/>
          <p:cNvGrpSpPr/>
          <p:nvPr/>
        </p:nvGrpSpPr>
        <p:grpSpPr>
          <a:xfrm>
            <a:off x="680616" y="839907"/>
            <a:ext cx="10489321" cy="4706862"/>
            <a:chOff x="296002" y="862621"/>
            <a:chExt cx="8309919" cy="3740065"/>
          </a:xfrm>
        </p:grpSpPr>
        <p:cxnSp>
          <p:nvCxnSpPr>
            <p:cNvPr id="39" name="Straight Arrow Connector 222"/>
            <p:cNvCxnSpPr/>
            <p:nvPr/>
          </p:nvCxnSpPr>
          <p:spPr>
            <a:xfrm flipV="1">
              <a:off x="4218347" y="1031858"/>
              <a:ext cx="4321215" cy="982"/>
            </a:xfrm>
            <a:prstGeom prst="straightConnector1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933467" y="1378031"/>
              <a:ext cx="1645920" cy="30003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 anchor="ctr"/>
            <a:lstStyle/>
            <a:p>
              <a:pPr algn="ctr" defTabSz="8229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40" kern="0" dirty="0">
                  <a:solidFill>
                    <a:srgbClr val="FFFFFF"/>
                  </a:solidFill>
                  <a:latin typeface="Verdana" pitchFamily="34" charset="0"/>
                </a:rPr>
                <a:t>Office 365 </a:t>
              </a:r>
              <a:r>
                <a:rPr lang="de-DE" sz="1440" kern="0" dirty="0" err="1">
                  <a:solidFill>
                    <a:srgbClr val="FFFFFF"/>
                  </a:solidFill>
                  <a:latin typeface="Verdana" pitchFamily="34" charset="0"/>
                </a:rPr>
                <a:t>tenant</a:t>
              </a:r>
              <a:endParaRPr lang="en-US" sz="1440" kern="0" dirty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134826" y="1378031"/>
              <a:ext cx="1645920" cy="30003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 anchor="ctr"/>
            <a:lstStyle/>
            <a:p>
              <a:pPr algn="ctr" defTabSz="8229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40" kern="0" dirty="0">
                  <a:solidFill>
                    <a:srgbClr val="FFFFFF"/>
                  </a:solidFill>
                  <a:latin typeface="Verdana" pitchFamily="34" charset="0"/>
                </a:rPr>
                <a:t>SharePoint Server 2013 Farm</a:t>
              </a:r>
              <a:endParaRPr lang="en-US" sz="1440" kern="0" dirty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296002" y="1678069"/>
              <a:ext cx="2974680" cy="2554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r>
                <a:rPr lang="de-DE" sz="1440" dirty="0">
                  <a:solidFill>
                    <a:srgbClr val="000000"/>
                  </a:solidFill>
                  <a:latin typeface="Verdana" pitchFamily="34" charset="0"/>
                </a:rPr>
                <a:t>SharePoint Online</a:t>
              </a:r>
              <a:endParaRPr lang="en-US" sz="144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470446" y="1678069"/>
              <a:ext cx="2974680" cy="2554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440" dirty="0">
                  <a:solidFill>
                    <a:srgbClr val="000000"/>
                  </a:solidFill>
                  <a:latin typeface="Verdana" pitchFamily="34" charset="0"/>
                </a:rPr>
                <a:t>SharePoint</a:t>
              </a:r>
              <a:endParaRPr lang="en-US" sz="144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3159257" y="1126506"/>
              <a:ext cx="1063019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13365E"/>
                  </a:solidFill>
                </a:rPr>
                <a:t>Internet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247238" y="1980586"/>
              <a:ext cx="1226131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Outbound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117646" y="3608576"/>
              <a:ext cx="1148891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13365E"/>
                  </a:solidFill>
                </a:rPr>
                <a:t>Inbound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065975" y="862621"/>
              <a:ext cx="1359877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Office 365</a:t>
              </a: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675901" y="2531250"/>
              <a:ext cx="2563769" cy="1199511"/>
              <a:chOff x="7541585" y="2868466"/>
              <a:chExt cx="2995878" cy="1447847"/>
            </a:xfrm>
          </p:grpSpPr>
          <p:sp>
            <p:nvSpPr>
              <p:cNvPr id="63" name="Rectangle 162"/>
              <p:cNvSpPr/>
              <p:nvPr/>
            </p:nvSpPr>
            <p:spPr bwMode="auto">
              <a:xfrm>
                <a:off x="7541585" y="2874941"/>
                <a:ext cx="1389649" cy="1383175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163"/>
              <p:cNvSpPr/>
              <p:nvPr/>
            </p:nvSpPr>
            <p:spPr>
              <a:xfrm>
                <a:off x="7546511" y="3859472"/>
                <a:ext cx="1379808" cy="319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Web Application</a:t>
                </a:r>
              </a:p>
            </p:txBody>
          </p:sp>
          <p:grpSp>
            <p:nvGrpSpPr>
              <p:cNvPr id="65" name="Group 164"/>
              <p:cNvGrpSpPr/>
              <p:nvPr/>
            </p:nvGrpSpPr>
            <p:grpSpPr>
              <a:xfrm>
                <a:off x="7795430" y="3046010"/>
                <a:ext cx="881959" cy="684412"/>
                <a:chOff x="6351588" y="3963988"/>
                <a:chExt cx="900112" cy="698500"/>
              </a:xfrm>
            </p:grpSpPr>
            <p:grpSp>
              <p:nvGrpSpPr>
                <p:cNvPr id="66" name="Group 165"/>
                <p:cNvGrpSpPr/>
                <p:nvPr/>
              </p:nvGrpSpPr>
              <p:grpSpPr>
                <a:xfrm>
                  <a:off x="6351588" y="3963988"/>
                  <a:ext cx="900112" cy="698500"/>
                  <a:chOff x="6351588" y="3963988"/>
                  <a:chExt cx="900112" cy="698500"/>
                </a:xfrm>
              </p:grpSpPr>
              <p:sp>
                <p:nvSpPr>
                  <p:cNvPr id="6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351588" y="4078288"/>
                    <a:ext cx="900112" cy="584200"/>
                  </a:xfrm>
                  <a:custGeom>
                    <a:avLst/>
                    <a:gdLst>
                      <a:gd name="T0" fmla="*/ 225 w 237"/>
                      <a:gd name="T1" fmla="*/ 0 h 153"/>
                      <a:gd name="T2" fmla="*/ 12 w 237"/>
                      <a:gd name="T3" fmla="*/ 0 h 153"/>
                      <a:gd name="T4" fmla="*/ 0 w 237"/>
                      <a:gd name="T5" fmla="*/ 12 h 153"/>
                      <a:gd name="T6" fmla="*/ 0 w 237"/>
                      <a:gd name="T7" fmla="*/ 142 h 153"/>
                      <a:gd name="T8" fmla="*/ 12 w 237"/>
                      <a:gd name="T9" fmla="*/ 153 h 153"/>
                      <a:gd name="T10" fmla="*/ 225 w 237"/>
                      <a:gd name="T11" fmla="*/ 153 h 153"/>
                      <a:gd name="T12" fmla="*/ 237 w 237"/>
                      <a:gd name="T13" fmla="*/ 142 h 153"/>
                      <a:gd name="T14" fmla="*/ 237 w 237"/>
                      <a:gd name="T15" fmla="*/ 12 h 153"/>
                      <a:gd name="T16" fmla="*/ 225 w 237"/>
                      <a:gd name="T17" fmla="*/ 0 h 153"/>
                      <a:gd name="T18" fmla="*/ 225 w 237"/>
                      <a:gd name="T19" fmla="*/ 142 h 153"/>
                      <a:gd name="T20" fmla="*/ 225 w 237"/>
                      <a:gd name="T21" fmla="*/ 142 h 153"/>
                      <a:gd name="T22" fmla="*/ 12 w 237"/>
                      <a:gd name="T23" fmla="*/ 142 h 153"/>
                      <a:gd name="T24" fmla="*/ 12 w 237"/>
                      <a:gd name="T25" fmla="*/ 142 h 153"/>
                      <a:gd name="T26" fmla="*/ 12 w 237"/>
                      <a:gd name="T27" fmla="*/ 12 h 153"/>
                      <a:gd name="T28" fmla="*/ 12 w 237"/>
                      <a:gd name="T29" fmla="*/ 12 h 153"/>
                      <a:gd name="T30" fmla="*/ 225 w 237"/>
                      <a:gd name="T31" fmla="*/ 12 h 153"/>
                      <a:gd name="T32" fmla="*/ 225 w 237"/>
                      <a:gd name="T33" fmla="*/ 12 h 153"/>
                      <a:gd name="T34" fmla="*/ 225 w 237"/>
                      <a:gd name="T35" fmla="*/ 142 h 153"/>
                      <a:gd name="T36" fmla="*/ 225 w 237"/>
                      <a:gd name="T37" fmla="*/ 14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7" h="153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42"/>
                          <a:pt x="0" y="142"/>
                          <a:pt x="0" y="142"/>
                        </a:cubicBezTo>
                        <a:cubicBezTo>
                          <a:pt x="0" y="148"/>
                          <a:pt x="6" y="153"/>
                          <a:pt x="12" y="153"/>
                        </a:cubicBezTo>
                        <a:cubicBezTo>
                          <a:pt x="225" y="153"/>
                          <a:pt x="225" y="153"/>
                          <a:pt x="225" y="153"/>
                        </a:cubicBezTo>
                        <a:cubicBezTo>
                          <a:pt x="232" y="153"/>
                          <a:pt x="237" y="148"/>
                          <a:pt x="237" y="142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225" y="142"/>
                        </a:move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  <p:sp>
                <p:nvSpPr>
                  <p:cNvPr id="6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6351588" y="3963988"/>
                    <a:ext cx="900112" cy="107950"/>
                  </a:xfrm>
                  <a:custGeom>
                    <a:avLst/>
                    <a:gdLst>
                      <a:gd name="T0" fmla="*/ 225 w 237"/>
                      <a:gd name="T1" fmla="*/ 0 h 28"/>
                      <a:gd name="T2" fmla="*/ 12 w 237"/>
                      <a:gd name="T3" fmla="*/ 0 h 28"/>
                      <a:gd name="T4" fmla="*/ 0 w 237"/>
                      <a:gd name="T5" fmla="*/ 12 h 28"/>
                      <a:gd name="T6" fmla="*/ 0 w 237"/>
                      <a:gd name="T7" fmla="*/ 26 h 28"/>
                      <a:gd name="T8" fmla="*/ 9 w 237"/>
                      <a:gd name="T9" fmla="*/ 23 h 28"/>
                      <a:gd name="T10" fmla="*/ 228 w 237"/>
                      <a:gd name="T11" fmla="*/ 23 h 28"/>
                      <a:gd name="T12" fmla="*/ 237 w 237"/>
                      <a:gd name="T13" fmla="*/ 28 h 28"/>
                      <a:gd name="T14" fmla="*/ 237 w 237"/>
                      <a:gd name="T15" fmla="*/ 12 h 28"/>
                      <a:gd name="T16" fmla="*/ 225 w 237"/>
                      <a:gd name="T17" fmla="*/ 0 h 28"/>
                      <a:gd name="T18" fmla="*/ 190 w 237"/>
                      <a:gd name="T19" fmla="*/ 16 h 28"/>
                      <a:gd name="T20" fmla="*/ 179 w 237"/>
                      <a:gd name="T21" fmla="*/ 16 h 28"/>
                      <a:gd name="T22" fmla="*/ 179 w 237"/>
                      <a:gd name="T23" fmla="*/ 14 h 28"/>
                      <a:gd name="T24" fmla="*/ 190 w 237"/>
                      <a:gd name="T25" fmla="*/ 14 h 28"/>
                      <a:gd name="T26" fmla="*/ 190 w 237"/>
                      <a:gd name="T27" fmla="*/ 16 h 28"/>
                      <a:gd name="T28" fmla="*/ 204 w 237"/>
                      <a:gd name="T29" fmla="*/ 16 h 28"/>
                      <a:gd name="T30" fmla="*/ 196 w 237"/>
                      <a:gd name="T31" fmla="*/ 16 h 28"/>
                      <a:gd name="T32" fmla="*/ 196 w 237"/>
                      <a:gd name="T33" fmla="*/ 8 h 28"/>
                      <a:gd name="T34" fmla="*/ 204 w 237"/>
                      <a:gd name="T35" fmla="*/ 8 h 28"/>
                      <a:gd name="T36" fmla="*/ 204 w 237"/>
                      <a:gd name="T37" fmla="*/ 16 h 28"/>
                      <a:gd name="T38" fmla="*/ 223 w 237"/>
                      <a:gd name="T39" fmla="*/ 16 h 28"/>
                      <a:gd name="T40" fmla="*/ 220 w 237"/>
                      <a:gd name="T41" fmla="*/ 16 h 28"/>
                      <a:gd name="T42" fmla="*/ 218 w 237"/>
                      <a:gd name="T43" fmla="*/ 15 h 28"/>
                      <a:gd name="T44" fmla="*/ 217 w 237"/>
                      <a:gd name="T45" fmla="*/ 13 h 28"/>
                      <a:gd name="T46" fmla="*/ 214 w 237"/>
                      <a:gd name="T47" fmla="*/ 16 h 28"/>
                      <a:gd name="T48" fmla="*/ 214 w 237"/>
                      <a:gd name="T49" fmla="*/ 16 h 28"/>
                      <a:gd name="T50" fmla="*/ 211 w 237"/>
                      <a:gd name="T51" fmla="*/ 16 h 28"/>
                      <a:gd name="T52" fmla="*/ 216 w 237"/>
                      <a:gd name="T53" fmla="*/ 12 h 28"/>
                      <a:gd name="T54" fmla="*/ 211 w 237"/>
                      <a:gd name="T55" fmla="*/ 8 h 28"/>
                      <a:gd name="T56" fmla="*/ 214 w 237"/>
                      <a:gd name="T57" fmla="*/ 8 h 28"/>
                      <a:gd name="T58" fmla="*/ 217 w 237"/>
                      <a:gd name="T59" fmla="*/ 11 h 28"/>
                      <a:gd name="T60" fmla="*/ 220 w 237"/>
                      <a:gd name="T61" fmla="*/ 8 h 28"/>
                      <a:gd name="T62" fmla="*/ 223 w 237"/>
                      <a:gd name="T63" fmla="*/ 8 h 28"/>
                      <a:gd name="T64" fmla="*/ 218 w 237"/>
                      <a:gd name="T65" fmla="*/ 12 h 28"/>
                      <a:gd name="T66" fmla="*/ 223 w 237"/>
                      <a:gd name="T67" fmla="*/ 16 h 28"/>
                      <a:gd name="T68" fmla="*/ 203 w 237"/>
                      <a:gd name="T69" fmla="*/ 9 h 28"/>
                      <a:gd name="T70" fmla="*/ 197 w 237"/>
                      <a:gd name="T71" fmla="*/ 9 h 28"/>
                      <a:gd name="T72" fmla="*/ 197 w 237"/>
                      <a:gd name="T73" fmla="*/ 15 h 28"/>
                      <a:gd name="T74" fmla="*/ 203 w 237"/>
                      <a:gd name="T75" fmla="*/ 15 h 28"/>
                      <a:gd name="T76" fmla="*/ 203 w 237"/>
                      <a:gd name="T77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37" h="28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" y="25"/>
                          <a:pt x="5" y="23"/>
                          <a:pt x="9" y="23"/>
                        </a:cubicBezTo>
                        <a:cubicBezTo>
                          <a:pt x="228" y="23"/>
                          <a:pt x="228" y="23"/>
                          <a:pt x="228" y="23"/>
                        </a:cubicBezTo>
                        <a:cubicBezTo>
                          <a:pt x="231" y="23"/>
                          <a:pt x="235" y="25"/>
                          <a:pt x="237" y="28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190" y="16"/>
                        </a:moveTo>
                        <a:cubicBezTo>
                          <a:pt x="179" y="16"/>
                          <a:pt x="179" y="16"/>
                          <a:pt x="179" y="16"/>
                        </a:cubicBezTo>
                        <a:cubicBezTo>
                          <a:pt x="179" y="14"/>
                          <a:pt x="179" y="14"/>
                          <a:pt x="179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lnTo>
                          <a:pt x="190" y="16"/>
                        </a:lnTo>
                        <a:close/>
                        <a:moveTo>
                          <a:pt x="204" y="16"/>
                        </a:moveTo>
                        <a:cubicBezTo>
                          <a:pt x="196" y="16"/>
                          <a:pt x="196" y="16"/>
                          <a:pt x="196" y="16"/>
                        </a:cubicBezTo>
                        <a:cubicBezTo>
                          <a:pt x="196" y="8"/>
                          <a:pt x="196" y="8"/>
                          <a:pt x="196" y="8"/>
                        </a:cubicBezTo>
                        <a:cubicBezTo>
                          <a:pt x="204" y="8"/>
                          <a:pt x="204" y="8"/>
                          <a:pt x="204" y="8"/>
                        </a:cubicBezTo>
                        <a:lnTo>
                          <a:pt x="204" y="16"/>
                        </a:lnTo>
                        <a:close/>
                        <a:moveTo>
                          <a:pt x="223" y="16"/>
                        </a:moveTo>
                        <a:cubicBezTo>
                          <a:pt x="220" y="16"/>
                          <a:pt x="220" y="16"/>
                          <a:pt x="220" y="16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7" y="13"/>
                          <a:pt x="217" y="13"/>
                          <a:pt x="217" y="13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1" y="16"/>
                          <a:pt x="211" y="16"/>
                          <a:pt x="211" y="16"/>
                        </a:cubicBezTo>
                        <a:cubicBezTo>
                          <a:pt x="216" y="12"/>
                          <a:pt x="216" y="12"/>
                          <a:pt x="216" y="12"/>
                        </a:cubicBezTo>
                        <a:cubicBezTo>
                          <a:pt x="211" y="8"/>
                          <a:pt x="211" y="8"/>
                          <a:pt x="211" y="8"/>
                        </a:cubicBezTo>
                        <a:cubicBezTo>
                          <a:pt x="214" y="8"/>
                          <a:pt x="214" y="8"/>
                          <a:pt x="214" y="8"/>
                        </a:cubicBezTo>
                        <a:cubicBezTo>
                          <a:pt x="217" y="11"/>
                          <a:pt x="217" y="11"/>
                          <a:pt x="217" y="11"/>
                        </a:cubicBezTo>
                        <a:cubicBezTo>
                          <a:pt x="220" y="8"/>
                          <a:pt x="220" y="8"/>
                          <a:pt x="220" y="8"/>
                        </a:cubicBezTo>
                        <a:cubicBezTo>
                          <a:pt x="223" y="8"/>
                          <a:pt x="223" y="8"/>
                          <a:pt x="223" y="8"/>
                        </a:cubicBezTo>
                        <a:cubicBezTo>
                          <a:pt x="218" y="12"/>
                          <a:pt x="218" y="12"/>
                          <a:pt x="218" y="12"/>
                        </a:cubicBezTo>
                        <a:lnTo>
                          <a:pt x="223" y="16"/>
                        </a:lnTo>
                        <a:close/>
                        <a:moveTo>
                          <a:pt x="203" y="9"/>
                        </a:moveTo>
                        <a:cubicBezTo>
                          <a:pt x="197" y="9"/>
                          <a:pt x="197" y="9"/>
                          <a:pt x="197" y="9"/>
                        </a:cubicBezTo>
                        <a:cubicBezTo>
                          <a:pt x="197" y="15"/>
                          <a:pt x="197" y="15"/>
                          <a:pt x="197" y="15"/>
                        </a:cubicBezTo>
                        <a:cubicBezTo>
                          <a:pt x="203" y="15"/>
                          <a:pt x="203" y="15"/>
                          <a:pt x="203" y="15"/>
                        </a:cubicBezTo>
                        <a:lnTo>
                          <a:pt x="203" y="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</p:grp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6583363" y="4178301"/>
                  <a:ext cx="436562" cy="381000"/>
                </a:xfrm>
                <a:custGeom>
                  <a:avLst/>
                  <a:gdLst>
                    <a:gd name="T0" fmla="*/ 239 w 275"/>
                    <a:gd name="T1" fmla="*/ 164 h 240"/>
                    <a:gd name="T2" fmla="*/ 239 w 275"/>
                    <a:gd name="T3" fmla="*/ 125 h 240"/>
                    <a:gd name="T4" fmla="*/ 237 w 275"/>
                    <a:gd name="T5" fmla="*/ 125 h 240"/>
                    <a:gd name="T6" fmla="*/ 234 w 275"/>
                    <a:gd name="T7" fmla="*/ 125 h 240"/>
                    <a:gd name="T8" fmla="*/ 141 w 275"/>
                    <a:gd name="T9" fmla="*/ 125 h 240"/>
                    <a:gd name="T10" fmla="*/ 141 w 275"/>
                    <a:gd name="T11" fmla="*/ 99 h 240"/>
                    <a:gd name="T12" fmla="*/ 203 w 275"/>
                    <a:gd name="T13" fmla="*/ 99 h 240"/>
                    <a:gd name="T14" fmla="*/ 203 w 275"/>
                    <a:gd name="T15" fmla="*/ 0 h 240"/>
                    <a:gd name="T16" fmla="*/ 72 w 275"/>
                    <a:gd name="T17" fmla="*/ 0 h 240"/>
                    <a:gd name="T18" fmla="*/ 72 w 275"/>
                    <a:gd name="T19" fmla="*/ 99 h 240"/>
                    <a:gd name="T20" fmla="*/ 134 w 275"/>
                    <a:gd name="T21" fmla="*/ 99 h 240"/>
                    <a:gd name="T22" fmla="*/ 134 w 275"/>
                    <a:gd name="T23" fmla="*/ 125 h 240"/>
                    <a:gd name="T24" fmla="*/ 41 w 275"/>
                    <a:gd name="T25" fmla="*/ 125 h 240"/>
                    <a:gd name="T26" fmla="*/ 38 w 275"/>
                    <a:gd name="T27" fmla="*/ 125 h 240"/>
                    <a:gd name="T28" fmla="*/ 36 w 275"/>
                    <a:gd name="T29" fmla="*/ 125 h 240"/>
                    <a:gd name="T30" fmla="*/ 36 w 275"/>
                    <a:gd name="T31" fmla="*/ 164 h 240"/>
                    <a:gd name="T32" fmla="*/ 0 w 275"/>
                    <a:gd name="T33" fmla="*/ 164 h 240"/>
                    <a:gd name="T34" fmla="*/ 0 w 275"/>
                    <a:gd name="T35" fmla="*/ 240 h 240"/>
                    <a:gd name="T36" fmla="*/ 77 w 275"/>
                    <a:gd name="T37" fmla="*/ 240 h 240"/>
                    <a:gd name="T38" fmla="*/ 77 w 275"/>
                    <a:gd name="T39" fmla="*/ 164 h 240"/>
                    <a:gd name="T40" fmla="*/ 41 w 275"/>
                    <a:gd name="T41" fmla="*/ 164 h 240"/>
                    <a:gd name="T42" fmla="*/ 41 w 275"/>
                    <a:gd name="T43" fmla="*/ 130 h 240"/>
                    <a:gd name="T44" fmla="*/ 134 w 275"/>
                    <a:gd name="T45" fmla="*/ 130 h 240"/>
                    <a:gd name="T46" fmla="*/ 134 w 275"/>
                    <a:gd name="T47" fmla="*/ 137 h 240"/>
                    <a:gd name="T48" fmla="*/ 134 w 275"/>
                    <a:gd name="T49" fmla="*/ 164 h 240"/>
                    <a:gd name="T50" fmla="*/ 100 w 275"/>
                    <a:gd name="T51" fmla="*/ 164 h 240"/>
                    <a:gd name="T52" fmla="*/ 100 w 275"/>
                    <a:gd name="T53" fmla="*/ 240 h 240"/>
                    <a:gd name="T54" fmla="*/ 177 w 275"/>
                    <a:gd name="T55" fmla="*/ 240 h 240"/>
                    <a:gd name="T56" fmla="*/ 177 w 275"/>
                    <a:gd name="T57" fmla="*/ 164 h 240"/>
                    <a:gd name="T58" fmla="*/ 141 w 275"/>
                    <a:gd name="T59" fmla="*/ 164 h 240"/>
                    <a:gd name="T60" fmla="*/ 141 w 275"/>
                    <a:gd name="T61" fmla="*/ 137 h 240"/>
                    <a:gd name="T62" fmla="*/ 141 w 275"/>
                    <a:gd name="T63" fmla="*/ 130 h 240"/>
                    <a:gd name="T64" fmla="*/ 234 w 275"/>
                    <a:gd name="T65" fmla="*/ 130 h 240"/>
                    <a:gd name="T66" fmla="*/ 234 w 275"/>
                    <a:gd name="T67" fmla="*/ 164 h 240"/>
                    <a:gd name="T68" fmla="*/ 199 w 275"/>
                    <a:gd name="T69" fmla="*/ 164 h 240"/>
                    <a:gd name="T70" fmla="*/ 199 w 275"/>
                    <a:gd name="T71" fmla="*/ 240 h 240"/>
                    <a:gd name="T72" fmla="*/ 275 w 275"/>
                    <a:gd name="T73" fmla="*/ 240 h 240"/>
                    <a:gd name="T74" fmla="*/ 275 w 275"/>
                    <a:gd name="T75" fmla="*/ 164 h 240"/>
                    <a:gd name="T76" fmla="*/ 239 w 275"/>
                    <a:gd name="T77" fmla="*/ 16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75" h="240">
                      <a:moveTo>
                        <a:pt x="239" y="164"/>
                      </a:moveTo>
                      <a:lnTo>
                        <a:pt x="239" y="125"/>
                      </a:lnTo>
                      <a:lnTo>
                        <a:pt x="237" y="125"/>
                      </a:lnTo>
                      <a:lnTo>
                        <a:pt x="234" y="125"/>
                      </a:lnTo>
                      <a:lnTo>
                        <a:pt x="141" y="125"/>
                      </a:lnTo>
                      <a:lnTo>
                        <a:pt x="141" y="99"/>
                      </a:lnTo>
                      <a:lnTo>
                        <a:pt x="203" y="99"/>
                      </a:lnTo>
                      <a:lnTo>
                        <a:pt x="203" y="0"/>
                      </a:lnTo>
                      <a:lnTo>
                        <a:pt x="72" y="0"/>
                      </a:lnTo>
                      <a:lnTo>
                        <a:pt x="72" y="99"/>
                      </a:lnTo>
                      <a:lnTo>
                        <a:pt x="134" y="99"/>
                      </a:lnTo>
                      <a:lnTo>
                        <a:pt x="134" y="125"/>
                      </a:lnTo>
                      <a:lnTo>
                        <a:pt x="41" y="125"/>
                      </a:lnTo>
                      <a:lnTo>
                        <a:pt x="38" y="125"/>
                      </a:lnTo>
                      <a:lnTo>
                        <a:pt x="36" y="125"/>
                      </a:lnTo>
                      <a:lnTo>
                        <a:pt x="36" y="164"/>
                      </a:lnTo>
                      <a:lnTo>
                        <a:pt x="0" y="164"/>
                      </a:lnTo>
                      <a:lnTo>
                        <a:pt x="0" y="240"/>
                      </a:lnTo>
                      <a:lnTo>
                        <a:pt x="77" y="240"/>
                      </a:lnTo>
                      <a:lnTo>
                        <a:pt x="77" y="164"/>
                      </a:lnTo>
                      <a:lnTo>
                        <a:pt x="41" y="164"/>
                      </a:lnTo>
                      <a:lnTo>
                        <a:pt x="41" y="130"/>
                      </a:lnTo>
                      <a:lnTo>
                        <a:pt x="134" y="130"/>
                      </a:lnTo>
                      <a:lnTo>
                        <a:pt x="134" y="137"/>
                      </a:lnTo>
                      <a:lnTo>
                        <a:pt x="134" y="164"/>
                      </a:lnTo>
                      <a:lnTo>
                        <a:pt x="100" y="164"/>
                      </a:lnTo>
                      <a:lnTo>
                        <a:pt x="100" y="240"/>
                      </a:lnTo>
                      <a:lnTo>
                        <a:pt x="177" y="240"/>
                      </a:lnTo>
                      <a:lnTo>
                        <a:pt x="177" y="164"/>
                      </a:lnTo>
                      <a:lnTo>
                        <a:pt x="141" y="164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234" y="130"/>
                      </a:lnTo>
                      <a:lnTo>
                        <a:pt x="234" y="164"/>
                      </a:lnTo>
                      <a:lnTo>
                        <a:pt x="199" y="164"/>
                      </a:lnTo>
                      <a:lnTo>
                        <a:pt x="199" y="240"/>
                      </a:lnTo>
                      <a:lnTo>
                        <a:pt x="275" y="240"/>
                      </a:lnTo>
                      <a:lnTo>
                        <a:pt x="275" y="164"/>
                      </a:lnTo>
                      <a:lnTo>
                        <a:pt x="239" y="164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</p:spPr>
              <p:txBody>
                <a:bodyPr vert="horz" wrap="square" lIns="119461" tIns="59731" rIns="119461" bIns="59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94859">
                    <a:defRPr/>
                  </a:pPr>
                  <a:endParaRPr lang="en-US" sz="2351" kern="0" dirty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0" name="Rectangle 198"/>
              <p:cNvSpPr/>
              <p:nvPr/>
            </p:nvSpPr>
            <p:spPr bwMode="auto">
              <a:xfrm>
                <a:off x="9140865" y="2868466"/>
                <a:ext cx="1389650" cy="1389649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199"/>
              <p:cNvSpPr/>
              <p:nvPr/>
            </p:nvSpPr>
            <p:spPr bwMode="auto">
              <a:xfrm>
                <a:off x="9438794" y="3186344"/>
                <a:ext cx="823923" cy="518713"/>
              </a:xfrm>
              <a:prstGeom prst="rect">
                <a:avLst/>
              </a:prstGeom>
              <a:solidFill>
                <a:srgbClr val="FFB9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200"/>
              <p:cNvSpPr/>
              <p:nvPr/>
            </p:nvSpPr>
            <p:spPr>
              <a:xfrm>
                <a:off x="9159119" y="3764922"/>
                <a:ext cx="1378344" cy="551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Hybrid search </a:t>
                </a:r>
                <a:br>
                  <a:rPr lang="en-US" sz="1568" kern="0" spc="-27" dirty="0">
                    <a:solidFill>
                      <a:srgbClr val="FFFFFF"/>
                    </a:solidFill>
                  </a:rPr>
                </a:br>
                <a:r>
                  <a:rPr lang="en-US" sz="1568" kern="0" spc="-27" dirty="0">
                    <a:solidFill>
                      <a:srgbClr val="FFFFFF"/>
                    </a:solidFill>
                  </a:rPr>
                  <a:t>results</a:t>
                </a:r>
              </a:p>
            </p:txBody>
          </p:sp>
          <p:grpSp>
            <p:nvGrpSpPr>
              <p:cNvPr id="73" name="Group 201"/>
              <p:cNvGrpSpPr/>
              <p:nvPr/>
            </p:nvGrpSpPr>
            <p:grpSpPr>
              <a:xfrm>
                <a:off x="9407312" y="3039535"/>
                <a:ext cx="881959" cy="684412"/>
                <a:chOff x="6351588" y="3963988"/>
                <a:chExt cx="900112" cy="698500"/>
              </a:xfrm>
            </p:grpSpPr>
            <p:grpSp>
              <p:nvGrpSpPr>
                <p:cNvPr id="74" name="Group 202"/>
                <p:cNvGrpSpPr/>
                <p:nvPr/>
              </p:nvGrpSpPr>
              <p:grpSpPr>
                <a:xfrm>
                  <a:off x="6351588" y="3963988"/>
                  <a:ext cx="900112" cy="698500"/>
                  <a:chOff x="6351588" y="3963988"/>
                  <a:chExt cx="900112" cy="698500"/>
                </a:xfrm>
              </p:grpSpPr>
              <p:sp>
                <p:nvSpPr>
                  <p:cNvPr id="76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351588" y="4078288"/>
                    <a:ext cx="900112" cy="584200"/>
                  </a:xfrm>
                  <a:custGeom>
                    <a:avLst/>
                    <a:gdLst>
                      <a:gd name="T0" fmla="*/ 225 w 237"/>
                      <a:gd name="T1" fmla="*/ 0 h 153"/>
                      <a:gd name="T2" fmla="*/ 12 w 237"/>
                      <a:gd name="T3" fmla="*/ 0 h 153"/>
                      <a:gd name="T4" fmla="*/ 0 w 237"/>
                      <a:gd name="T5" fmla="*/ 12 h 153"/>
                      <a:gd name="T6" fmla="*/ 0 w 237"/>
                      <a:gd name="T7" fmla="*/ 142 h 153"/>
                      <a:gd name="T8" fmla="*/ 12 w 237"/>
                      <a:gd name="T9" fmla="*/ 153 h 153"/>
                      <a:gd name="T10" fmla="*/ 225 w 237"/>
                      <a:gd name="T11" fmla="*/ 153 h 153"/>
                      <a:gd name="T12" fmla="*/ 237 w 237"/>
                      <a:gd name="T13" fmla="*/ 142 h 153"/>
                      <a:gd name="T14" fmla="*/ 237 w 237"/>
                      <a:gd name="T15" fmla="*/ 12 h 153"/>
                      <a:gd name="T16" fmla="*/ 225 w 237"/>
                      <a:gd name="T17" fmla="*/ 0 h 153"/>
                      <a:gd name="T18" fmla="*/ 225 w 237"/>
                      <a:gd name="T19" fmla="*/ 142 h 153"/>
                      <a:gd name="T20" fmla="*/ 225 w 237"/>
                      <a:gd name="T21" fmla="*/ 142 h 153"/>
                      <a:gd name="T22" fmla="*/ 12 w 237"/>
                      <a:gd name="T23" fmla="*/ 142 h 153"/>
                      <a:gd name="T24" fmla="*/ 12 w 237"/>
                      <a:gd name="T25" fmla="*/ 142 h 153"/>
                      <a:gd name="T26" fmla="*/ 12 w 237"/>
                      <a:gd name="T27" fmla="*/ 12 h 153"/>
                      <a:gd name="T28" fmla="*/ 12 w 237"/>
                      <a:gd name="T29" fmla="*/ 12 h 153"/>
                      <a:gd name="T30" fmla="*/ 225 w 237"/>
                      <a:gd name="T31" fmla="*/ 12 h 153"/>
                      <a:gd name="T32" fmla="*/ 225 w 237"/>
                      <a:gd name="T33" fmla="*/ 12 h 153"/>
                      <a:gd name="T34" fmla="*/ 225 w 237"/>
                      <a:gd name="T35" fmla="*/ 142 h 153"/>
                      <a:gd name="T36" fmla="*/ 225 w 237"/>
                      <a:gd name="T37" fmla="*/ 14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7" h="153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42"/>
                          <a:pt x="0" y="142"/>
                          <a:pt x="0" y="142"/>
                        </a:cubicBezTo>
                        <a:cubicBezTo>
                          <a:pt x="0" y="148"/>
                          <a:pt x="6" y="153"/>
                          <a:pt x="12" y="153"/>
                        </a:cubicBezTo>
                        <a:cubicBezTo>
                          <a:pt x="225" y="153"/>
                          <a:pt x="225" y="153"/>
                          <a:pt x="225" y="153"/>
                        </a:cubicBezTo>
                        <a:cubicBezTo>
                          <a:pt x="232" y="153"/>
                          <a:pt x="237" y="148"/>
                          <a:pt x="237" y="142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225" y="142"/>
                        </a:move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  <p:sp>
                <p:nvSpPr>
                  <p:cNvPr id="77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6351588" y="3963988"/>
                    <a:ext cx="900112" cy="107950"/>
                  </a:xfrm>
                  <a:custGeom>
                    <a:avLst/>
                    <a:gdLst>
                      <a:gd name="T0" fmla="*/ 225 w 237"/>
                      <a:gd name="T1" fmla="*/ 0 h 28"/>
                      <a:gd name="T2" fmla="*/ 12 w 237"/>
                      <a:gd name="T3" fmla="*/ 0 h 28"/>
                      <a:gd name="T4" fmla="*/ 0 w 237"/>
                      <a:gd name="T5" fmla="*/ 12 h 28"/>
                      <a:gd name="T6" fmla="*/ 0 w 237"/>
                      <a:gd name="T7" fmla="*/ 26 h 28"/>
                      <a:gd name="T8" fmla="*/ 9 w 237"/>
                      <a:gd name="T9" fmla="*/ 23 h 28"/>
                      <a:gd name="T10" fmla="*/ 228 w 237"/>
                      <a:gd name="T11" fmla="*/ 23 h 28"/>
                      <a:gd name="T12" fmla="*/ 237 w 237"/>
                      <a:gd name="T13" fmla="*/ 28 h 28"/>
                      <a:gd name="T14" fmla="*/ 237 w 237"/>
                      <a:gd name="T15" fmla="*/ 12 h 28"/>
                      <a:gd name="T16" fmla="*/ 225 w 237"/>
                      <a:gd name="T17" fmla="*/ 0 h 28"/>
                      <a:gd name="T18" fmla="*/ 190 w 237"/>
                      <a:gd name="T19" fmla="*/ 16 h 28"/>
                      <a:gd name="T20" fmla="*/ 179 w 237"/>
                      <a:gd name="T21" fmla="*/ 16 h 28"/>
                      <a:gd name="T22" fmla="*/ 179 w 237"/>
                      <a:gd name="T23" fmla="*/ 14 h 28"/>
                      <a:gd name="T24" fmla="*/ 190 w 237"/>
                      <a:gd name="T25" fmla="*/ 14 h 28"/>
                      <a:gd name="T26" fmla="*/ 190 w 237"/>
                      <a:gd name="T27" fmla="*/ 16 h 28"/>
                      <a:gd name="T28" fmla="*/ 204 w 237"/>
                      <a:gd name="T29" fmla="*/ 16 h 28"/>
                      <a:gd name="T30" fmla="*/ 196 w 237"/>
                      <a:gd name="T31" fmla="*/ 16 h 28"/>
                      <a:gd name="T32" fmla="*/ 196 w 237"/>
                      <a:gd name="T33" fmla="*/ 8 h 28"/>
                      <a:gd name="T34" fmla="*/ 204 w 237"/>
                      <a:gd name="T35" fmla="*/ 8 h 28"/>
                      <a:gd name="T36" fmla="*/ 204 w 237"/>
                      <a:gd name="T37" fmla="*/ 16 h 28"/>
                      <a:gd name="T38" fmla="*/ 223 w 237"/>
                      <a:gd name="T39" fmla="*/ 16 h 28"/>
                      <a:gd name="T40" fmla="*/ 220 w 237"/>
                      <a:gd name="T41" fmla="*/ 16 h 28"/>
                      <a:gd name="T42" fmla="*/ 218 w 237"/>
                      <a:gd name="T43" fmla="*/ 15 h 28"/>
                      <a:gd name="T44" fmla="*/ 217 w 237"/>
                      <a:gd name="T45" fmla="*/ 13 h 28"/>
                      <a:gd name="T46" fmla="*/ 214 w 237"/>
                      <a:gd name="T47" fmla="*/ 16 h 28"/>
                      <a:gd name="T48" fmla="*/ 214 w 237"/>
                      <a:gd name="T49" fmla="*/ 16 h 28"/>
                      <a:gd name="T50" fmla="*/ 211 w 237"/>
                      <a:gd name="T51" fmla="*/ 16 h 28"/>
                      <a:gd name="T52" fmla="*/ 216 w 237"/>
                      <a:gd name="T53" fmla="*/ 12 h 28"/>
                      <a:gd name="T54" fmla="*/ 211 w 237"/>
                      <a:gd name="T55" fmla="*/ 8 h 28"/>
                      <a:gd name="T56" fmla="*/ 214 w 237"/>
                      <a:gd name="T57" fmla="*/ 8 h 28"/>
                      <a:gd name="T58" fmla="*/ 217 w 237"/>
                      <a:gd name="T59" fmla="*/ 11 h 28"/>
                      <a:gd name="T60" fmla="*/ 220 w 237"/>
                      <a:gd name="T61" fmla="*/ 8 h 28"/>
                      <a:gd name="T62" fmla="*/ 223 w 237"/>
                      <a:gd name="T63" fmla="*/ 8 h 28"/>
                      <a:gd name="T64" fmla="*/ 218 w 237"/>
                      <a:gd name="T65" fmla="*/ 12 h 28"/>
                      <a:gd name="T66" fmla="*/ 223 w 237"/>
                      <a:gd name="T67" fmla="*/ 16 h 28"/>
                      <a:gd name="T68" fmla="*/ 203 w 237"/>
                      <a:gd name="T69" fmla="*/ 9 h 28"/>
                      <a:gd name="T70" fmla="*/ 197 w 237"/>
                      <a:gd name="T71" fmla="*/ 9 h 28"/>
                      <a:gd name="T72" fmla="*/ 197 w 237"/>
                      <a:gd name="T73" fmla="*/ 15 h 28"/>
                      <a:gd name="T74" fmla="*/ 203 w 237"/>
                      <a:gd name="T75" fmla="*/ 15 h 28"/>
                      <a:gd name="T76" fmla="*/ 203 w 237"/>
                      <a:gd name="T77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37" h="28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" y="25"/>
                          <a:pt x="5" y="23"/>
                          <a:pt x="9" y="23"/>
                        </a:cubicBezTo>
                        <a:cubicBezTo>
                          <a:pt x="228" y="23"/>
                          <a:pt x="228" y="23"/>
                          <a:pt x="228" y="23"/>
                        </a:cubicBezTo>
                        <a:cubicBezTo>
                          <a:pt x="231" y="23"/>
                          <a:pt x="235" y="25"/>
                          <a:pt x="237" y="28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190" y="16"/>
                        </a:moveTo>
                        <a:cubicBezTo>
                          <a:pt x="179" y="16"/>
                          <a:pt x="179" y="16"/>
                          <a:pt x="179" y="16"/>
                        </a:cubicBezTo>
                        <a:cubicBezTo>
                          <a:pt x="179" y="14"/>
                          <a:pt x="179" y="14"/>
                          <a:pt x="179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lnTo>
                          <a:pt x="190" y="16"/>
                        </a:lnTo>
                        <a:close/>
                        <a:moveTo>
                          <a:pt x="204" y="16"/>
                        </a:moveTo>
                        <a:cubicBezTo>
                          <a:pt x="196" y="16"/>
                          <a:pt x="196" y="16"/>
                          <a:pt x="196" y="16"/>
                        </a:cubicBezTo>
                        <a:cubicBezTo>
                          <a:pt x="196" y="8"/>
                          <a:pt x="196" y="8"/>
                          <a:pt x="196" y="8"/>
                        </a:cubicBezTo>
                        <a:cubicBezTo>
                          <a:pt x="204" y="8"/>
                          <a:pt x="204" y="8"/>
                          <a:pt x="204" y="8"/>
                        </a:cubicBezTo>
                        <a:lnTo>
                          <a:pt x="204" y="16"/>
                        </a:lnTo>
                        <a:close/>
                        <a:moveTo>
                          <a:pt x="223" y="16"/>
                        </a:moveTo>
                        <a:cubicBezTo>
                          <a:pt x="220" y="16"/>
                          <a:pt x="220" y="16"/>
                          <a:pt x="220" y="16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7" y="13"/>
                          <a:pt x="217" y="13"/>
                          <a:pt x="217" y="13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1" y="16"/>
                          <a:pt x="211" y="16"/>
                          <a:pt x="211" y="16"/>
                        </a:cubicBezTo>
                        <a:cubicBezTo>
                          <a:pt x="216" y="12"/>
                          <a:pt x="216" y="12"/>
                          <a:pt x="216" y="12"/>
                        </a:cubicBezTo>
                        <a:cubicBezTo>
                          <a:pt x="211" y="8"/>
                          <a:pt x="211" y="8"/>
                          <a:pt x="211" y="8"/>
                        </a:cubicBezTo>
                        <a:cubicBezTo>
                          <a:pt x="214" y="8"/>
                          <a:pt x="214" y="8"/>
                          <a:pt x="214" y="8"/>
                        </a:cubicBezTo>
                        <a:cubicBezTo>
                          <a:pt x="217" y="11"/>
                          <a:pt x="217" y="11"/>
                          <a:pt x="217" y="11"/>
                        </a:cubicBezTo>
                        <a:cubicBezTo>
                          <a:pt x="220" y="8"/>
                          <a:pt x="220" y="8"/>
                          <a:pt x="220" y="8"/>
                        </a:cubicBezTo>
                        <a:cubicBezTo>
                          <a:pt x="223" y="8"/>
                          <a:pt x="223" y="8"/>
                          <a:pt x="223" y="8"/>
                        </a:cubicBezTo>
                        <a:cubicBezTo>
                          <a:pt x="218" y="12"/>
                          <a:pt x="218" y="12"/>
                          <a:pt x="218" y="12"/>
                        </a:cubicBezTo>
                        <a:lnTo>
                          <a:pt x="223" y="16"/>
                        </a:lnTo>
                        <a:close/>
                        <a:moveTo>
                          <a:pt x="203" y="9"/>
                        </a:moveTo>
                        <a:cubicBezTo>
                          <a:pt x="197" y="9"/>
                          <a:pt x="197" y="9"/>
                          <a:pt x="197" y="9"/>
                        </a:cubicBezTo>
                        <a:cubicBezTo>
                          <a:pt x="197" y="15"/>
                          <a:pt x="197" y="15"/>
                          <a:pt x="197" y="15"/>
                        </a:cubicBezTo>
                        <a:cubicBezTo>
                          <a:pt x="203" y="15"/>
                          <a:pt x="203" y="15"/>
                          <a:pt x="203" y="15"/>
                        </a:cubicBezTo>
                        <a:lnTo>
                          <a:pt x="203" y="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</p:grpSp>
            <p:sp>
              <p:nvSpPr>
                <p:cNvPr id="75" name="Freeform 7"/>
                <p:cNvSpPr>
                  <a:spLocks/>
                </p:cNvSpPr>
                <p:nvPr/>
              </p:nvSpPr>
              <p:spPr bwMode="auto">
                <a:xfrm>
                  <a:off x="6583363" y="4178301"/>
                  <a:ext cx="436562" cy="381000"/>
                </a:xfrm>
                <a:custGeom>
                  <a:avLst/>
                  <a:gdLst>
                    <a:gd name="T0" fmla="*/ 239 w 275"/>
                    <a:gd name="T1" fmla="*/ 164 h 240"/>
                    <a:gd name="T2" fmla="*/ 239 w 275"/>
                    <a:gd name="T3" fmla="*/ 125 h 240"/>
                    <a:gd name="T4" fmla="*/ 237 w 275"/>
                    <a:gd name="T5" fmla="*/ 125 h 240"/>
                    <a:gd name="T6" fmla="*/ 234 w 275"/>
                    <a:gd name="T7" fmla="*/ 125 h 240"/>
                    <a:gd name="T8" fmla="*/ 141 w 275"/>
                    <a:gd name="T9" fmla="*/ 125 h 240"/>
                    <a:gd name="T10" fmla="*/ 141 w 275"/>
                    <a:gd name="T11" fmla="*/ 99 h 240"/>
                    <a:gd name="T12" fmla="*/ 203 w 275"/>
                    <a:gd name="T13" fmla="*/ 99 h 240"/>
                    <a:gd name="T14" fmla="*/ 203 w 275"/>
                    <a:gd name="T15" fmla="*/ 0 h 240"/>
                    <a:gd name="T16" fmla="*/ 72 w 275"/>
                    <a:gd name="T17" fmla="*/ 0 h 240"/>
                    <a:gd name="T18" fmla="*/ 72 w 275"/>
                    <a:gd name="T19" fmla="*/ 99 h 240"/>
                    <a:gd name="T20" fmla="*/ 134 w 275"/>
                    <a:gd name="T21" fmla="*/ 99 h 240"/>
                    <a:gd name="T22" fmla="*/ 134 w 275"/>
                    <a:gd name="T23" fmla="*/ 125 h 240"/>
                    <a:gd name="T24" fmla="*/ 41 w 275"/>
                    <a:gd name="T25" fmla="*/ 125 h 240"/>
                    <a:gd name="T26" fmla="*/ 38 w 275"/>
                    <a:gd name="T27" fmla="*/ 125 h 240"/>
                    <a:gd name="T28" fmla="*/ 36 w 275"/>
                    <a:gd name="T29" fmla="*/ 125 h 240"/>
                    <a:gd name="T30" fmla="*/ 36 w 275"/>
                    <a:gd name="T31" fmla="*/ 164 h 240"/>
                    <a:gd name="T32" fmla="*/ 0 w 275"/>
                    <a:gd name="T33" fmla="*/ 164 h 240"/>
                    <a:gd name="T34" fmla="*/ 0 w 275"/>
                    <a:gd name="T35" fmla="*/ 240 h 240"/>
                    <a:gd name="T36" fmla="*/ 77 w 275"/>
                    <a:gd name="T37" fmla="*/ 240 h 240"/>
                    <a:gd name="T38" fmla="*/ 77 w 275"/>
                    <a:gd name="T39" fmla="*/ 164 h 240"/>
                    <a:gd name="T40" fmla="*/ 41 w 275"/>
                    <a:gd name="T41" fmla="*/ 164 h 240"/>
                    <a:gd name="T42" fmla="*/ 41 w 275"/>
                    <a:gd name="T43" fmla="*/ 130 h 240"/>
                    <a:gd name="T44" fmla="*/ 134 w 275"/>
                    <a:gd name="T45" fmla="*/ 130 h 240"/>
                    <a:gd name="T46" fmla="*/ 134 w 275"/>
                    <a:gd name="T47" fmla="*/ 137 h 240"/>
                    <a:gd name="T48" fmla="*/ 134 w 275"/>
                    <a:gd name="T49" fmla="*/ 164 h 240"/>
                    <a:gd name="T50" fmla="*/ 100 w 275"/>
                    <a:gd name="T51" fmla="*/ 164 h 240"/>
                    <a:gd name="T52" fmla="*/ 100 w 275"/>
                    <a:gd name="T53" fmla="*/ 240 h 240"/>
                    <a:gd name="T54" fmla="*/ 177 w 275"/>
                    <a:gd name="T55" fmla="*/ 240 h 240"/>
                    <a:gd name="T56" fmla="*/ 177 w 275"/>
                    <a:gd name="T57" fmla="*/ 164 h 240"/>
                    <a:gd name="T58" fmla="*/ 141 w 275"/>
                    <a:gd name="T59" fmla="*/ 164 h 240"/>
                    <a:gd name="T60" fmla="*/ 141 w 275"/>
                    <a:gd name="T61" fmla="*/ 137 h 240"/>
                    <a:gd name="T62" fmla="*/ 141 w 275"/>
                    <a:gd name="T63" fmla="*/ 130 h 240"/>
                    <a:gd name="T64" fmla="*/ 234 w 275"/>
                    <a:gd name="T65" fmla="*/ 130 h 240"/>
                    <a:gd name="T66" fmla="*/ 234 w 275"/>
                    <a:gd name="T67" fmla="*/ 164 h 240"/>
                    <a:gd name="T68" fmla="*/ 199 w 275"/>
                    <a:gd name="T69" fmla="*/ 164 h 240"/>
                    <a:gd name="T70" fmla="*/ 199 w 275"/>
                    <a:gd name="T71" fmla="*/ 240 h 240"/>
                    <a:gd name="T72" fmla="*/ 275 w 275"/>
                    <a:gd name="T73" fmla="*/ 240 h 240"/>
                    <a:gd name="T74" fmla="*/ 275 w 275"/>
                    <a:gd name="T75" fmla="*/ 164 h 240"/>
                    <a:gd name="T76" fmla="*/ 239 w 275"/>
                    <a:gd name="T77" fmla="*/ 16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75" h="240">
                      <a:moveTo>
                        <a:pt x="239" y="164"/>
                      </a:moveTo>
                      <a:lnTo>
                        <a:pt x="239" y="125"/>
                      </a:lnTo>
                      <a:lnTo>
                        <a:pt x="237" y="125"/>
                      </a:lnTo>
                      <a:lnTo>
                        <a:pt x="234" y="125"/>
                      </a:lnTo>
                      <a:lnTo>
                        <a:pt x="141" y="125"/>
                      </a:lnTo>
                      <a:lnTo>
                        <a:pt x="141" y="99"/>
                      </a:lnTo>
                      <a:lnTo>
                        <a:pt x="203" y="99"/>
                      </a:lnTo>
                      <a:lnTo>
                        <a:pt x="203" y="0"/>
                      </a:lnTo>
                      <a:lnTo>
                        <a:pt x="72" y="0"/>
                      </a:lnTo>
                      <a:lnTo>
                        <a:pt x="72" y="99"/>
                      </a:lnTo>
                      <a:lnTo>
                        <a:pt x="134" y="99"/>
                      </a:lnTo>
                      <a:lnTo>
                        <a:pt x="134" y="125"/>
                      </a:lnTo>
                      <a:lnTo>
                        <a:pt x="41" y="125"/>
                      </a:lnTo>
                      <a:lnTo>
                        <a:pt x="38" y="125"/>
                      </a:lnTo>
                      <a:lnTo>
                        <a:pt x="36" y="125"/>
                      </a:lnTo>
                      <a:lnTo>
                        <a:pt x="36" y="164"/>
                      </a:lnTo>
                      <a:lnTo>
                        <a:pt x="0" y="164"/>
                      </a:lnTo>
                      <a:lnTo>
                        <a:pt x="0" y="240"/>
                      </a:lnTo>
                      <a:lnTo>
                        <a:pt x="77" y="240"/>
                      </a:lnTo>
                      <a:lnTo>
                        <a:pt x="77" y="164"/>
                      </a:lnTo>
                      <a:lnTo>
                        <a:pt x="41" y="164"/>
                      </a:lnTo>
                      <a:lnTo>
                        <a:pt x="41" y="130"/>
                      </a:lnTo>
                      <a:lnTo>
                        <a:pt x="134" y="130"/>
                      </a:lnTo>
                      <a:lnTo>
                        <a:pt x="134" y="137"/>
                      </a:lnTo>
                      <a:lnTo>
                        <a:pt x="134" y="164"/>
                      </a:lnTo>
                      <a:lnTo>
                        <a:pt x="100" y="164"/>
                      </a:lnTo>
                      <a:lnTo>
                        <a:pt x="100" y="240"/>
                      </a:lnTo>
                      <a:lnTo>
                        <a:pt x="177" y="240"/>
                      </a:lnTo>
                      <a:lnTo>
                        <a:pt x="177" y="164"/>
                      </a:lnTo>
                      <a:lnTo>
                        <a:pt x="141" y="164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234" y="130"/>
                      </a:lnTo>
                      <a:lnTo>
                        <a:pt x="234" y="164"/>
                      </a:lnTo>
                      <a:lnTo>
                        <a:pt x="199" y="164"/>
                      </a:lnTo>
                      <a:lnTo>
                        <a:pt x="199" y="240"/>
                      </a:lnTo>
                      <a:lnTo>
                        <a:pt x="275" y="240"/>
                      </a:lnTo>
                      <a:lnTo>
                        <a:pt x="275" y="164"/>
                      </a:lnTo>
                      <a:lnTo>
                        <a:pt x="239" y="1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19461" tIns="59731" rIns="119461" bIns="59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94859">
                    <a:defRPr/>
                  </a:pPr>
                  <a:endParaRPr lang="en-US" sz="2351" kern="0" dirty="0">
                    <a:solidFill>
                      <a:srgbClr val="505050"/>
                    </a:solidFill>
                  </a:endParaRPr>
                </a:p>
              </p:txBody>
            </p:sp>
          </p:grpSp>
        </p:grpSp>
        <p:sp>
          <p:nvSpPr>
            <p:cNvPr id="88" name="Rectangle 161"/>
            <p:cNvSpPr/>
            <p:nvPr/>
          </p:nvSpPr>
          <p:spPr bwMode="auto">
            <a:xfrm>
              <a:off x="5576333" y="2101744"/>
              <a:ext cx="2770498" cy="1813002"/>
            </a:xfrm>
            <a:prstGeom prst="rect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9415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3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uppieren 105"/>
            <p:cNvGrpSpPr/>
            <p:nvPr/>
          </p:nvGrpSpPr>
          <p:grpSpPr>
            <a:xfrm>
              <a:off x="477515" y="2525890"/>
              <a:ext cx="2557824" cy="1202927"/>
              <a:chOff x="1232069" y="2868798"/>
              <a:chExt cx="3020148" cy="1445240"/>
            </a:xfrm>
          </p:grpSpPr>
          <p:grpSp>
            <p:nvGrpSpPr>
              <p:cNvPr id="89" name="Group 171"/>
              <p:cNvGrpSpPr/>
              <p:nvPr/>
            </p:nvGrpSpPr>
            <p:grpSpPr>
              <a:xfrm>
                <a:off x="1232069" y="2868798"/>
                <a:ext cx="3020148" cy="1389649"/>
                <a:chOff x="913184" y="3822712"/>
                <a:chExt cx="3082314" cy="1418253"/>
              </a:xfrm>
            </p:grpSpPr>
            <p:grpSp>
              <p:nvGrpSpPr>
                <p:cNvPr id="90" name="Group 172"/>
                <p:cNvGrpSpPr/>
                <p:nvPr/>
              </p:nvGrpSpPr>
              <p:grpSpPr>
                <a:xfrm>
                  <a:off x="2557227" y="3822712"/>
                  <a:ext cx="1438271" cy="1418253"/>
                  <a:chOff x="2557227" y="3822712"/>
                  <a:chExt cx="1438271" cy="1418253"/>
                </a:xfrm>
              </p:grpSpPr>
              <p:sp>
                <p:nvSpPr>
                  <p:cNvPr id="98" name="Rectangle 180"/>
                  <p:cNvSpPr/>
                  <p:nvPr/>
                </p:nvSpPr>
                <p:spPr bwMode="auto">
                  <a:xfrm>
                    <a:off x="2557227" y="3822712"/>
                    <a:ext cx="1438271" cy="141825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19415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73" kern="0" dirty="0">
                      <a:solidFill>
                        <a:srgbClr val="505050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9" name="Group 181"/>
                  <p:cNvGrpSpPr/>
                  <p:nvPr/>
                </p:nvGrpSpPr>
                <p:grpSpPr>
                  <a:xfrm>
                    <a:off x="2837961" y="4004042"/>
                    <a:ext cx="900113" cy="698500"/>
                    <a:chOff x="6353234" y="3970588"/>
                    <a:chExt cx="900113" cy="698500"/>
                  </a:xfrm>
                </p:grpSpPr>
                <p:grpSp>
                  <p:nvGrpSpPr>
                    <p:cNvPr id="100" name="Group 182"/>
                    <p:cNvGrpSpPr/>
                    <p:nvPr/>
                  </p:nvGrpSpPr>
                  <p:grpSpPr>
                    <a:xfrm>
                      <a:off x="6353234" y="3970588"/>
                      <a:ext cx="900113" cy="698500"/>
                      <a:chOff x="6353234" y="3970588"/>
                      <a:chExt cx="900113" cy="698500"/>
                    </a:xfrm>
                  </p:grpSpPr>
                  <p:sp>
                    <p:nvSpPr>
                      <p:cNvPr id="102" name="Freeform 5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35" y="4084888"/>
                        <a:ext cx="900112" cy="584200"/>
                      </a:xfrm>
                      <a:custGeom>
                        <a:avLst/>
                        <a:gdLst>
                          <a:gd name="T0" fmla="*/ 225 w 237"/>
                          <a:gd name="T1" fmla="*/ 0 h 153"/>
                          <a:gd name="T2" fmla="*/ 12 w 237"/>
                          <a:gd name="T3" fmla="*/ 0 h 153"/>
                          <a:gd name="T4" fmla="*/ 0 w 237"/>
                          <a:gd name="T5" fmla="*/ 12 h 153"/>
                          <a:gd name="T6" fmla="*/ 0 w 237"/>
                          <a:gd name="T7" fmla="*/ 142 h 153"/>
                          <a:gd name="T8" fmla="*/ 12 w 237"/>
                          <a:gd name="T9" fmla="*/ 153 h 153"/>
                          <a:gd name="T10" fmla="*/ 225 w 237"/>
                          <a:gd name="T11" fmla="*/ 153 h 153"/>
                          <a:gd name="T12" fmla="*/ 237 w 237"/>
                          <a:gd name="T13" fmla="*/ 142 h 153"/>
                          <a:gd name="T14" fmla="*/ 237 w 237"/>
                          <a:gd name="T15" fmla="*/ 12 h 153"/>
                          <a:gd name="T16" fmla="*/ 225 w 237"/>
                          <a:gd name="T17" fmla="*/ 0 h 153"/>
                          <a:gd name="T18" fmla="*/ 225 w 237"/>
                          <a:gd name="T19" fmla="*/ 142 h 153"/>
                          <a:gd name="T20" fmla="*/ 225 w 237"/>
                          <a:gd name="T21" fmla="*/ 142 h 153"/>
                          <a:gd name="T22" fmla="*/ 12 w 237"/>
                          <a:gd name="T23" fmla="*/ 142 h 153"/>
                          <a:gd name="T24" fmla="*/ 12 w 237"/>
                          <a:gd name="T25" fmla="*/ 142 h 153"/>
                          <a:gd name="T26" fmla="*/ 12 w 237"/>
                          <a:gd name="T27" fmla="*/ 12 h 153"/>
                          <a:gd name="T28" fmla="*/ 12 w 237"/>
                          <a:gd name="T29" fmla="*/ 12 h 153"/>
                          <a:gd name="T30" fmla="*/ 225 w 237"/>
                          <a:gd name="T31" fmla="*/ 12 h 153"/>
                          <a:gd name="T32" fmla="*/ 225 w 237"/>
                          <a:gd name="T33" fmla="*/ 12 h 153"/>
                          <a:gd name="T34" fmla="*/ 225 w 237"/>
                          <a:gd name="T35" fmla="*/ 142 h 153"/>
                          <a:gd name="T36" fmla="*/ 225 w 237"/>
                          <a:gd name="T37" fmla="*/ 142 h 1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37" h="153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142"/>
                              <a:pt x="0" y="142"/>
                              <a:pt x="0" y="142"/>
                            </a:cubicBezTo>
                            <a:cubicBezTo>
                              <a:pt x="0" y="148"/>
                              <a:pt x="6" y="153"/>
                              <a:pt x="12" y="153"/>
                            </a:cubicBezTo>
                            <a:cubicBezTo>
                              <a:pt x="225" y="153"/>
                              <a:pt x="225" y="153"/>
                              <a:pt x="225" y="153"/>
                            </a:cubicBezTo>
                            <a:cubicBezTo>
                              <a:pt x="232" y="153"/>
                              <a:pt x="237" y="148"/>
                              <a:pt x="237" y="142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225" y="142"/>
                            </a:move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  <p:sp>
                    <p:nvSpPr>
                      <p:cNvPr id="103" name="Freeform 6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34" y="3970588"/>
                        <a:ext cx="900112" cy="107950"/>
                      </a:xfrm>
                      <a:custGeom>
                        <a:avLst/>
                        <a:gdLst>
                          <a:gd name="T0" fmla="*/ 225 w 237"/>
                          <a:gd name="T1" fmla="*/ 0 h 28"/>
                          <a:gd name="T2" fmla="*/ 12 w 237"/>
                          <a:gd name="T3" fmla="*/ 0 h 28"/>
                          <a:gd name="T4" fmla="*/ 0 w 237"/>
                          <a:gd name="T5" fmla="*/ 12 h 28"/>
                          <a:gd name="T6" fmla="*/ 0 w 237"/>
                          <a:gd name="T7" fmla="*/ 26 h 28"/>
                          <a:gd name="T8" fmla="*/ 9 w 237"/>
                          <a:gd name="T9" fmla="*/ 23 h 28"/>
                          <a:gd name="T10" fmla="*/ 228 w 237"/>
                          <a:gd name="T11" fmla="*/ 23 h 28"/>
                          <a:gd name="T12" fmla="*/ 237 w 237"/>
                          <a:gd name="T13" fmla="*/ 28 h 28"/>
                          <a:gd name="T14" fmla="*/ 237 w 237"/>
                          <a:gd name="T15" fmla="*/ 12 h 28"/>
                          <a:gd name="T16" fmla="*/ 225 w 237"/>
                          <a:gd name="T17" fmla="*/ 0 h 28"/>
                          <a:gd name="T18" fmla="*/ 190 w 237"/>
                          <a:gd name="T19" fmla="*/ 16 h 28"/>
                          <a:gd name="T20" fmla="*/ 179 w 237"/>
                          <a:gd name="T21" fmla="*/ 16 h 28"/>
                          <a:gd name="T22" fmla="*/ 179 w 237"/>
                          <a:gd name="T23" fmla="*/ 14 h 28"/>
                          <a:gd name="T24" fmla="*/ 190 w 237"/>
                          <a:gd name="T25" fmla="*/ 14 h 28"/>
                          <a:gd name="T26" fmla="*/ 190 w 237"/>
                          <a:gd name="T27" fmla="*/ 16 h 28"/>
                          <a:gd name="T28" fmla="*/ 204 w 237"/>
                          <a:gd name="T29" fmla="*/ 16 h 28"/>
                          <a:gd name="T30" fmla="*/ 196 w 237"/>
                          <a:gd name="T31" fmla="*/ 16 h 28"/>
                          <a:gd name="T32" fmla="*/ 196 w 237"/>
                          <a:gd name="T33" fmla="*/ 8 h 28"/>
                          <a:gd name="T34" fmla="*/ 204 w 237"/>
                          <a:gd name="T35" fmla="*/ 8 h 28"/>
                          <a:gd name="T36" fmla="*/ 204 w 237"/>
                          <a:gd name="T37" fmla="*/ 16 h 28"/>
                          <a:gd name="T38" fmla="*/ 223 w 237"/>
                          <a:gd name="T39" fmla="*/ 16 h 28"/>
                          <a:gd name="T40" fmla="*/ 220 w 237"/>
                          <a:gd name="T41" fmla="*/ 16 h 28"/>
                          <a:gd name="T42" fmla="*/ 218 w 237"/>
                          <a:gd name="T43" fmla="*/ 15 h 28"/>
                          <a:gd name="T44" fmla="*/ 217 w 237"/>
                          <a:gd name="T45" fmla="*/ 13 h 28"/>
                          <a:gd name="T46" fmla="*/ 214 w 237"/>
                          <a:gd name="T47" fmla="*/ 16 h 28"/>
                          <a:gd name="T48" fmla="*/ 214 w 237"/>
                          <a:gd name="T49" fmla="*/ 16 h 28"/>
                          <a:gd name="T50" fmla="*/ 211 w 237"/>
                          <a:gd name="T51" fmla="*/ 16 h 28"/>
                          <a:gd name="T52" fmla="*/ 216 w 237"/>
                          <a:gd name="T53" fmla="*/ 12 h 28"/>
                          <a:gd name="T54" fmla="*/ 211 w 237"/>
                          <a:gd name="T55" fmla="*/ 8 h 28"/>
                          <a:gd name="T56" fmla="*/ 214 w 237"/>
                          <a:gd name="T57" fmla="*/ 8 h 28"/>
                          <a:gd name="T58" fmla="*/ 217 w 237"/>
                          <a:gd name="T59" fmla="*/ 11 h 28"/>
                          <a:gd name="T60" fmla="*/ 220 w 237"/>
                          <a:gd name="T61" fmla="*/ 8 h 28"/>
                          <a:gd name="T62" fmla="*/ 223 w 237"/>
                          <a:gd name="T63" fmla="*/ 8 h 28"/>
                          <a:gd name="T64" fmla="*/ 218 w 237"/>
                          <a:gd name="T65" fmla="*/ 12 h 28"/>
                          <a:gd name="T66" fmla="*/ 223 w 237"/>
                          <a:gd name="T67" fmla="*/ 16 h 28"/>
                          <a:gd name="T68" fmla="*/ 203 w 237"/>
                          <a:gd name="T69" fmla="*/ 9 h 28"/>
                          <a:gd name="T70" fmla="*/ 197 w 237"/>
                          <a:gd name="T71" fmla="*/ 9 h 28"/>
                          <a:gd name="T72" fmla="*/ 197 w 237"/>
                          <a:gd name="T73" fmla="*/ 15 h 28"/>
                          <a:gd name="T74" fmla="*/ 203 w 237"/>
                          <a:gd name="T75" fmla="*/ 15 h 28"/>
                          <a:gd name="T76" fmla="*/ 203 w 237"/>
                          <a:gd name="T77" fmla="*/ 9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237" h="28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26"/>
                              <a:pt x="0" y="26"/>
                              <a:pt x="0" y="26"/>
                            </a:cubicBezTo>
                            <a:cubicBezTo>
                              <a:pt x="3" y="25"/>
                              <a:pt x="5" y="23"/>
                              <a:pt x="9" y="23"/>
                            </a:cubicBezTo>
                            <a:cubicBezTo>
                              <a:pt x="228" y="23"/>
                              <a:pt x="228" y="23"/>
                              <a:pt x="228" y="23"/>
                            </a:cubicBezTo>
                            <a:cubicBezTo>
                              <a:pt x="231" y="23"/>
                              <a:pt x="235" y="25"/>
                              <a:pt x="237" y="28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190" y="16"/>
                            </a:moveTo>
                            <a:cubicBezTo>
                              <a:pt x="179" y="16"/>
                              <a:pt x="179" y="16"/>
                              <a:pt x="179" y="16"/>
                            </a:cubicBezTo>
                            <a:cubicBezTo>
                              <a:pt x="179" y="14"/>
                              <a:pt x="179" y="14"/>
                              <a:pt x="179" y="14"/>
                            </a:cubicBezTo>
                            <a:cubicBezTo>
                              <a:pt x="190" y="14"/>
                              <a:pt x="190" y="14"/>
                              <a:pt x="190" y="14"/>
                            </a:cubicBezTo>
                            <a:lnTo>
                              <a:pt x="190" y="16"/>
                            </a:lnTo>
                            <a:close/>
                            <a:moveTo>
                              <a:pt x="204" y="16"/>
                            </a:moveTo>
                            <a:cubicBezTo>
                              <a:pt x="196" y="16"/>
                              <a:pt x="196" y="16"/>
                              <a:pt x="196" y="16"/>
                            </a:cubicBezTo>
                            <a:cubicBezTo>
                              <a:pt x="196" y="8"/>
                              <a:pt x="196" y="8"/>
                              <a:pt x="196" y="8"/>
                            </a:cubicBezTo>
                            <a:cubicBezTo>
                              <a:pt x="204" y="8"/>
                              <a:pt x="204" y="8"/>
                              <a:pt x="204" y="8"/>
                            </a:cubicBezTo>
                            <a:lnTo>
                              <a:pt x="204" y="16"/>
                            </a:lnTo>
                            <a:close/>
                            <a:moveTo>
                              <a:pt x="223" y="16"/>
                            </a:moveTo>
                            <a:cubicBezTo>
                              <a:pt x="220" y="16"/>
                              <a:pt x="220" y="16"/>
                              <a:pt x="220" y="16"/>
                            </a:cubicBezTo>
                            <a:cubicBezTo>
                              <a:pt x="218" y="15"/>
                              <a:pt x="218" y="15"/>
                              <a:pt x="218" y="15"/>
                            </a:cubicBezTo>
                            <a:cubicBezTo>
                              <a:pt x="217" y="13"/>
                              <a:pt x="217" y="13"/>
                              <a:pt x="217" y="13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1" y="16"/>
                              <a:pt x="211" y="16"/>
                              <a:pt x="211" y="16"/>
                            </a:cubicBezTo>
                            <a:cubicBezTo>
                              <a:pt x="216" y="12"/>
                              <a:pt x="216" y="12"/>
                              <a:pt x="216" y="12"/>
                            </a:cubicBezTo>
                            <a:cubicBezTo>
                              <a:pt x="211" y="8"/>
                              <a:pt x="211" y="8"/>
                              <a:pt x="211" y="8"/>
                            </a:cubicBez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7" y="11"/>
                              <a:pt x="217" y="11"/>
                              <a:pt x="217" y="11"/>
                            </a:cubicBezTo>
                            <a:cubicBezTo>
                              <a:pt x="220" y="8"/>
                              <a:pt x="220" y="8"/>
                              <a:pt x="220" y="8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18" y="12"/>
                              <a:pt x="218" y="12"/>
                              <a:pt x="218" y="12"/>
                            </a:cubicBezTo>
                            <a:lnTo>
                              <a:pt x="223" y="16"/>
                            </a:lnTo>
                            <a:close/>
                            <a:moveTo>
                              <a:pt x="203" y="9"/>
                            </a:moveTo>
                            <a:cubicBezTo>
                              <a:pt x="197" y="9"/>
                              <a:pt x="197" y="9"/>
                              <a:pt x="197" y="9"/>
                            </a:cubicBezTo>
                            <a:cubicBezTo>
                              <a:pt x="197" y="15"/>
                              <a:pt x="197" y="15"/>
                              <a:pt x="197" y="15"/>
                            </a:cubicBezTo>
                            <a:cubicBezTo>
                              <a:pt x="203" y="15"/>
                              <a:pt x="203" y="15"/>
                              <a:pt x="203" y="15"/>
                            </a:cubicBezTo>
                            <a:lnTo>
                              <a:pt x="203" y="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1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585009" y="4184901"/>
                      <a:ext cx="436562" cy="381000"/>
                    </a:xfrm>
                    <a:custGeom>
                      <a:avLst/>
                      <a:gdLst>
                        <a:gd name="T0" fmla="*/ 239 w 275"/>
                        <a:gd name="T1" fmla="*/ 164 h 240"/>
                        <a:gd name="T2" fmla="*/ 239 w 275"/>
                        <a:gd name="T3" fmla="*/ 125 h 240"/>
                        <a:gd name="T4" fmla="*/ 237 w 275"/>
                        <a:gd name="T5" fmla="*/ 125 h 240"/>
                        <a:gd name="T6" fmla="*/ 234 w 275"/>
                        <a:gd name="T7" fmla="*/ 125 h 240"/>
                        <a:gd name="T8" fmla="*/ 141 w 275"/>
                        <a:gd name="T9" fmla="*/ 125 h 240"/>
                        <a:gd name="T10" fmla="*/ 141 w 275"/>
                        <a:gd name="T11" fmla="*/ 99 h 240"/>
                        <a:gd name="T12" fmla="*/ 203 w 275"/>
                        <a:gd name="T13" fmla="*/ 99 h 240"/>
                        <a:gd name="T14" fmla="*/ 203 w 275"/>
                        <a:gd name="T15" fmla="*/ 0 h 240"/>
                        <a:gd name="T16" fmla="*/ 72 w 275"/>
                        <a:gd name="T17" fmla="*/ 0 h 240"/>
                        <a:gd name="T18" fmla="*/ 72 w 275"/>
                        <a:gd name="T19" fmla="*/ 99 h 240"/>
                        <a:gd name="T20" fmla="*/ 134 w 275"/>
                        <a:gd name="T21" fmla="*/ 99 h 240"/>
                        <a:gd name="T22" fmla="*/ 134 w 275"/>
                        <a:gd name="T23" fmla="*/ 125 h 240"/>
                        <a:gd name="T24" fmla="*/ 41 w 275"/>
                        <a:gd name="T25" fmla="*/ 125 h 240"/>
                        <a:gd name="T26" fmla="*/ 38 w 275"/>
                        <a:gd name="T27" fmla="*/ 125 h 240"/>
                        <a:gd name="T28" fmla="*/ 36 w 275"/>
                        <a:gd name="T29" fmla="*/ 125 h 240"/>
                        <a:gd name="T30" fmla="*/ 36 w 275"/>
                        <a:gd name="T31" fmla="*/ 164 h 240"/>
                        <a:gd name="T32" fmla="*/ 0 w 275"/>
                        <a:gd name="T33" fmla="*/ 164 h 240"/>
                        <a:gd name="T34" fmla="*/ 0 w 275"/>
                        <a:gd name="T35" fmla="*/ 240 h 240"/>
                        <a:gd name="T36" fmla="*/ 77 w 275"/>
                        <a:gd name="T37" fmla="*/ 240 h 240"/>
                        <a:gd name="T38" fmla="*/ 77 w 275"/>
                        <a:gd name="T39" fmla="*/ 164 h 240"/>
                        <a:gd name="T40" fmla="*/ 41 w 275"/>
                        <a:gd name="T41" fmla="*/ 164 h 240"/>
                        <a:gd name="T42" fmla="*/ 41 w 275"/>
                        <a:gd name="T43" fmla="*/ 130 h 240"/>
                        <a:gd name="T44" fmla="*/ 134 w 275"/>
                        <a:gd name="T45" fmla="*/ 130 h 240"/>
                        <a:gd name="T46" fmla="*/ 134 w 275"/>
                        <a:gd name="T47" fmla="*/ 137 h 240"/>
                        <a:gd name="T48" fmla="*/ 134 w 275"/>
                        <a:gd name="T49" fmla="*/ 164 h 240"/>
                        <a:gd name="T50" fmla="*/ 100 w 275"/>
                        <a:gd name="T51" fmla="*/ 164 h 240"/>
                        <a:gd name="T52" fmla="*/ 100 w 275"/>
                        <a:gd name="T53" fmla="*/ 240 h 240"/>
                        <a:gd name="T54" fmla="*/ 177 w 275"/>
                        <a:gd name="T55" fmla="*/ 240 h 240"/>
                        <a:gd name="T56" fmla="*/ 177 w 275"/>
                        <a:gd name="T57" fmla="*/ 164 h 240"/>
                        <a:gd name="T58" fmla="*/ 141 w 275"/>
                        <a:gd name="T59" fmla="*/ 164 h 240"/>
                        <a:gd name="T60" fmla="*/ 141 w 275"/>
                        <a:gd name="T61" fmla="*/ 137 h 240"/>
                        <a:gd name="T62" fmla="*/ 141 w 275"/>
                        <a:gd name="T63" fmla="*/ 130 h 240"/>
                        <a:gd name="T64" fmla="*/ 234 w 275"/>
                        <a:gd name="T65" fmla="*/ 130 h 240"/>
                        <a:gd name="T66" fmla="*/ 234 w 275"/>
                        <a:gd name="T67" fmla="*/ 164 h 240"/>
                        <a:gd name="T68" fmla="*/ 199 w 275"/>
                        <a:gd name="T69" fmla="*/ 164 h 240"/>
                        <a:gd name="T70" fmla="*/ 199 w 275"/>
                        <a:gd name="T71" fmla="*/ 240 h 240"/>
                        <a:gd name="T72" fmla="*/ 275 w 275"/>
                        <a:gd name="T73" fmla="*/ 240 h 240"/>
                        <a:gd name="T74" fmla="*/ 275 w 275"/>
                        <a:gd name="T75" fmla="*/ 164 h 240"/>
                        <a:gd name="T76" fmla="*/ 239 w 275"/>
                        <a:gd name="T77" fmla="*/ 164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275" h="240">
                          <a:moveTo>
                            <a:pt x="239" y="164"/>
                          </a:moveTo>
                          <a:lnTo>
                            <a:pt x="239" y="125"/>
                          </a:lnTo>
                          <a:lnTo>
                            <a:pt x="237" y="125"/>
                          </a:lnTo>
                          <a:lnTo>
                            <a:pt x="234" y="125"/>
                          </a:lnTo>
                          <a:lnTo>
                            <a:pt x="141" y="125"/>
                          </a:lnTo>
                          <a:lnTo>
                            <a:pt x="141" y="99"/>
                          </a:lnTo>
                          <a:lnTo>
                            <a:pt x="203" y="99"/>
                          </a:lnTo>
                          <a:lnTo>
                            <a:pt x="203" y="0"/>
                          </a:lnTo>
                          <a:lnTo>
                            <a:pt x="72" y="0"/>
                          </a:lnTo>
                          <a:lnTo>
                            <a:pt x="72" y="99"/>
                          </a:lnTo>
                          <a:lnTo>
                            <a:pt x="134" y="99"/>
                          </a:lnTo>
                          <a:lnTo>
                            <a:pt x="134" y="125"/>
                          </a:lnTo>
                          <a:lnTo>
                            <a:pt x="41" y="125"/>
                          </a:lnTo>
                          <a:lnTo>
                            <a:pt x="38" y="125"/>
                          </a:lnTo>
                          <a:lnTo>
                            <a:pt x="36" y="125"/>
                          </a:lnTo>
                          <a:lnTo>
                            <a:pt x="36" y="164"/>
                          </a:lnTo>
                          <a:lnTo>
                            <a:pt x="0" y="164"/>
                          </a:lnTo>
                          <a:lnTo>
                            <a:pt x="0" y="240"/>
                          </a:lnTo>
                          <a:lnTo>
                            <a:pt x="77" y="240"/>
                          </a:lnTo>
                          <a:lnTo>
                            <a:pt x="77" y="164"/>
                          </a:lnTo>
                          <a:lnTo>
                            <a:pt x="41" y="164"/>
                          </a:lnTo>
                          <a:lnTo>
                            <a:pt x="41" y="130"/>
                          </a:lnTo>
                          <a:lnTo>
                            <a:pt x="134" y="130"/>
                          </a:lnTo>
                          <a:lnTo>
                            <a:pt x="134" y="137"/>
                          </a:lnTo>
                          <a:lnTo>
                            <a:pt x="134" y="164"/>
                          </a:lnTo>
                          <a:lnTo>
                            <a:pt x="100" y="164"/>
                          </a:lnTo>
                          <a:lnTo>
                            <a:pt x="100" y="240"/>
                          </a:lnTo>
                          <a:lnTo>
                            <a:pt x="177" y="240"/>
                          </a:lnTo>
                          <a:lnTo>
                            <a:pt x="177" y="164"/>
                          </a:lnTo>
                          <a:lnTo>
                            <a:pt x="141" y="164"/>
                          </a:lnTo>
                          <a:lnTo>
                            <a:pt x="141" y="137"/>
                          </a:lnTo>
                          <a:lnTo>
                            <a:pt x="141" y="130"/>
                          </a:lnTo>
                          <a:lnTo>
                            <a:pt x="234" y="130"/>
                          </a:lnTo>
                          <a:lnTo>
                            <a:pt x="234" y="164"/>
                          </a:lnTo>
                          <a:lnTo>
                            <a:pt x="199" y="164"/>
                          </a:lnTo>
                          <a:lnTo>
                            <a:pt x="199" y="240"/>
                          </a:lnTo>
                          <a:lnTo>
                            <a:pt x="275" y="240"/>
                          </a:lnTo>
                          <a:lnTo>
                            <a:pt x="275" y="164"/>
                          </a:lnTo>
                          <a:lnTo>
                            <a:pt x="239" y="164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</p:spPr>
                  <p:txBody>
                    <a:bodyPr vert="horz" wrap="square" lIns="119461" tIns="59731" rIns="119461" bIns="59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194859">
                        <a:defRPr/>
                      </a:pPr>
                      <a:endParaRPr lang="en-US" sz="2351" kern="0" dirty="0">
                        <a:solidFill>
                          <a:srgbClr val="50505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1" name="Group 173"/>
                <p:cNvGrpSpPr/>
                <p:nvPr/>
              </p:nvGrpSpPr>
              <p:grpSpPr>
                <a:xfrm>
                  <a:off x="913184" y="3822712"/>
                  <a:ext cx="1418253" cy="1418253"/>
                  <a:chOff x="913184" y="3822712"/>
                  <a:chExt cx="1418253" cy="1418253"/>
                </a:xfrm>
              </p:grpSpPr>
              <p:sp>
                <p:nvSpPr>
                  <p:cNvPr id="92" name="Rectangle 174"/>
                  <p:cNvSpPr/>
                  <p:nvPr/>
                </p:nvSpPr>
                <p:spPr bwMode="auto">
                  <a:xfrm>
                    <a:off x="913184" y="3822712"/>
                    <a:ext cx="1418253" cy="141825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19415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73" kern="0" dirty="0">
                      <a:solidFill>
                        <a:srgbClr val="505050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3" name="Group 175"/>
                  <p:cNvGrpSpPr/>
                  <p:nvPr/>
                </p:nvGrpSpPr>
                <p:grpSpPr>
                  <a:xfrm>
                    <a:off x="1173935" y="4004042"/>
                    <a:ext cx="900112" cy="698500"/>
                    <a:chOff x="6353269" y="3970588"/>
                    <a:chExt cx="900112" cy="698500"/>
                  </a:xfrm>
                </p:grpSpPr>
                <p:grpSp>
                  <p:nvGrpSpPr>
                    <p:cNvPr id="94" name="Group 176"/>
                    <p:cNvGrpSpPr/>
                    <p:nvPr/>
                  </p:nvGrpSpPr>
                  <p:grpSpPr>
                    <a:xfrm>
                      <a:off x="6353269" y="3970588"/>
                      <a:ext cx="900112" cy="698500"/>
                      <a:chOff x="6353269" y="3970588"/>
                      <a:chExt cx="900112" cy="698500"/>
                    </a:xfrm>
                  </p:grpSpPr>
                  <p:sp>
                    <p:nvSpPr>
                      <p:cNvPr id="96" name="Freeform 5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69" y="4084888"/>
                        <a:ext cx="900112" cy="584200"/>
                      </a:xfrm>
                      <a:custGeom>
                        <a:avLst/>
                        <a:gdLst>
                          <a:gd name="T0" fmla="*/ 225 w 237"/>
                          <a:gd name="T1" fmla="*/ 0 h 153"/>
                          <a:gd name="T2" fmla="*/ 12 w 237"/>
                          <a:gd name="T3" fmla="*/ 0 h 153"/>
                          <a:gd name="T4" fmla="*/ 0 w 237"/>
                          <a:gd name="T5" fmla="*/ 12 h 153"/>
                          <a:gd name="T6" fmla="*/ 0 w 237"/>
                          <a:gd name="T7" fmla="*/ 142 h 153"/>
                          <a:gd name="T8" fmla="*/ 12 w 237"/>
                          <a:gd name="T9" fmla="*/ 153 h 153"/>
                          <a:gd name="T10" fmla="*/ 225 w 237"/>
                          <a:gd name="T11" fmla="*/ 153 h 153"/>
                          <a:gd name="T12" fmla="*/ 237 w 237"/>
                          <a:gd name="T13" fmla="*/ 142 h 153"/>
                          <a:gd name="T14" fmla="*/ 237 w 237"/>
                          <a:gd name="T15" fmla="*/ 12 h 153"/>
                          <a:gd name="T16" fmla="*/ 225 w 237"/>
                          <a:gd name="T17" fmla="*/ 0 h 153"/>
                          <a:gd name="T18" fmla="*/ 225 w 237"/>
                          <a:gd name="T19" fmla="*/ 142 h 153"/>
                          <a:gd name="T20" fmla="*/ 225 w 237"/>
                          <a:gd name="T21" fmla="*/ 142 h 153"/>
                          <a:gd name="T22" fmla="*/ 12 w 237"/>
                          <a:gd name="T23" fmla="*/ 142 h 153"/>
                          <a:gd name="T24" fmla="*/ 12 w 237"/>
                          <a:gd name="T25" fmla="*/ 142 h 153"/>
                          <a:gd name="T26" fmla="*/ 12 w 237"/>
                          <a:gd name="T27" fmla="*/ 12 h 153"/>
                          <a:gd name="T28" fmla="*/ 12 w 237"/>
                          <a:gd name="T29" fmla="*/ 12 h 153"/>
                          <a:gd name="T30" fmla="*/ 225 w 237"/>
                          <a:gd name="T31" fmla="*/ 12 h 153"/>
                          <a:gd name="T32" fmla="*/ 225 w 237"/>
                          <a:gd name="T33" fmla="*/ 12 h 153"/>
                          <a:gd name="T34" fmla="*/ 225 w 237"/>
                          <a:gd name="T35" fmla="*/ 142 h 153"/>
                          <a:gd name="T36" fmla="*/ 225 w 237"/>
                          <a:gd name="T37" fmla="*/ 142 h 1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37" h="153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142"/>
                              <a:pt x="0" y="142"/>
                              <a:pt x="0" y="142"/>
                            </a:cubicBezTo>
                            <a:cubicBezTo>
                              <a:pt x="0" y="148"/>
                              <a:pt x="6" y="153"/>
                              <a:pt x="12" y="153"/>
                            </a:cubicBezTo>
                            <a:cubicBezTo>
                              <a:pt x="225" y="153"/>
                              <a:pt x="225" y="153"/>
                              <a:pt x="225" y="153"/>
                            </a:cubicBezTo>
                            <a:cubicBezTo>
                              <a:pt x="232" y="153"/>
                              <a:pt x="237" y="148"/>
                              <a:pt x="237" y="142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225" y="142"/>
                            </a:move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  <p:sp>
                    <p:nvSpPr>
                      <p:cNvPr id="97" name="Freeform 6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69" y="3970588"/>
                        <a:ext cx="900112" cy="107950"/>
                      </a:xfrm>
                      <a:custGeom>
                        <a:avLst/>
                        <a:gdLst>
                          <a:gd name="T0" fmla="*/ 225 w 237"/>
                          <a:gd name="T1" fmla="*/ 0 h 28"/>
                          <a:gd name="T2" fmla="*/ 12 w 237"/>
                          <a:gd name="T3" fmla="*/ 0 h 28"/>
                          <a:gd name="T4" fmla="*/ 0 w 237"/>
                          <a:gd name="T5" fmla="*/ 12 h 28"/>
                          <a:gd name="T6" fmla="*/ 0 w 237"/>
                          <a:gd name="T7" fmla="*/ 26 h 28"/>
                          <a:gd name="T8" fmla="*/ 9 w 237"/>
                          <a:gd name="T9" fmla="*/ 23 h 28"/>
                          <a:gd name="T10" fmla="*/ 228 w 237"/>
                          <a:gd name="T11" fmla="*/ 23 h 28"/>
                          <a:gd name="T12" fmla="*/ 237 w 237"/>
                          <a:gd name="T13" fmla="*/ 28 h 28"/>
                          <a:gd name="T14" fmla="*/ 237 w 237"/>
                          <a:gd name="T15" fmla="*/ 12 h 28"/>
                          <a:gd name="T16" fmla="*/ 225 w 237"/>
                          <a:gd name="T17" fmla="*/ 0 h 28"/>
                          <a:gd name="T18" fmla="*/ 190 w 237"/>
                          <a:gd name="T19" fmla="*/ 16 h 28"/>
                          <a:gd name="T20" fmla="*/ 179 w 237"/>
                          <a:gd name="T21" fmla="*/ 16 h 28"/>
                          <a:gd name="T22" fmla="*/ 179 w 237"/>
                          <a:gd name="T23" fmla="*/ 14 h 28"/>
                          <a:gd name="T24" fmla="*/ 190 w 237"/>
                          <a:gd name="T25" fmla="*/ 14 h 28"/>
                          <a:gd name="T26" fmla="*/ 190 w 237"/>
                          <a:gd name="T27" fmla="*/ 16 h 28"/>
                          <a:gd name="T28" fmla="*/ 204 w 237"/>
                          <a:gd name="T29" fmla="*/ 16 h 28"/>
                          <a:gd name="T30" fmla="*/ 196 w 237"/>
                          <a:gd name="T31" fmla="*/ 16 h 28"/>
                          <a:gd name="T32" fmla="*/ 196 w 237"/>
                          <a:gd name="T33" fmla="*/ 8 h 28"/>
                          <a:gd name="T34" fmla="*/ 204 w 237"/>
                          <a:gd name="T35" fmla="*/ 8 h 28"/>
                          <a:gd name="T36" fmla="*/ 204 w 237"/>
                          <a:gd name="T37" fmla="*/ 16 h 28"/>
                          <a:gd name="T38" fmla="*/ 223 w 237"/>
                          <a:gd name="T39" fmla="*/ 16 h 28"/>
                          <a:gd name="T40" fmla="*/ 220 w 237"/>
                          <a:gd name="T41" fmla="*/ 16 h 28"/>
                          <a:gd name="T42" fmla="*/ 218 w 237"/>
                          <a:gd name="T43" fmla="*/ 15 h 28"/>
                          <a:gd name="T44" fmla="*/ 217 w 237"/>
                          <a:gd name="T45" fmla="*/ 13 h 28"/>
                          <a:gd name="T46" fmla="*/ 214 w 237"/>
                          <a:gd name="T47" fmla="*/ 16 h 28"/>
                          <a:gd name="T48" fmla="*/ 214 w 237"/>
                          <a:gd name="T49" fmla="*/ 16 h 28"/>
                          <a:gd name="T50" fmla="*/ 211 w 237"/>
                          <a:gd name="T51" fmla="*/ 16 h 28"/>
                          <a:gd name="T52" fmla="*/ 216 w 237"/>
                          <a:gd name="T53" fmla="*/ 12 h 28"/>
                          <a:gd name="T54" fmla="*/ 211 w 237"/>
                          <a:gd name="T55" fmla="*/ 8 h 28"/>
                          <a:gd name="T56" fmla="*/ 214 w 237"/>
                          <a:gd name="T57" fmla="*/ 8 h 28"/>
                          <a:gd name="T58" fmla="*/ 217 w 237"/>
                          <a:gd name="T59" fmla="*/ 11 h 28"/>
                          <a:gd name="T60" fmla="*/ 220 w 237"/>
                          <a:gd name="T61" fmla="*/ 8 h 28"/>
                          <a:gd name="T62" fmla="*/ 223 w 237"/>
                          <a:gd name="T63" fmla="*/ 8 h 28"/>
                          <a:gd name="T64" fmla="*/ 218 w 237"/>
                          <a:gd name="T65" fmla="*/ 12 h 28"/>
                          <a:gd name="T66" fmla="*/ 223 w 237"/>
                          <a:gd name="T67" fmla="*/ 16 h 28"/>
                          <a:gd name="T68" fmla="*/ 203 w 237"/>
                          <a:gd name="T69" fmla="*/ 9 h 28"/>
                          <a:gd name="T70" fmla="*/ 197 w 237"/>
                          <a:gd name="T71" fmla="*/ 9 h 28"/>
                          <a:gd name="T72" fmla="*/ 197 w 237"/>
                          <a:gd name="T73" fmla="*/ 15 h 28"/>
                          <a:gd name="T74" fmla="*/ 203 w 237"/>
                          <a:gd name="T75" fmla="*/ 15 h 28"/>
                          <a:gd name="T76" fmla="*/ 203 w 237"/>
                          <a:gd name="T77" fmla="*/ 9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237" h="28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26"/>
                              <a:pt x="0" y="26"/>
                              <a:pt x="0" y="26"/>
                            </a:cubicBezTo>
                            <a:cubicBezTo>
                              <a:pt x="3" y="25"/>
                              <a:pt x="5" y="23"/>
                              <a:pt x="9" y="23"/>
                            </a:cubicBezTo>
                            <a:cubicBezTo>
                              <a:pt x="228" y="23"/>
                              <a:pt x="228" y="23"/>
                              <a:pt x="228" y="23"/>
                            </a:cubicBezTo>
                            <a:cubicBezTo>
                              <a:pt x="231" y="23"/>
                              <a:pt x="235" y="25"/>
                              <a:pt x="237" y="28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190" y="16"/>
                            </a:moveTo>
                            <a:cubicBezTo>
                              <a:pt x="179" y="16"/>
                              <a:pt x="179" y="16"/>
                              <a:pt x="179" y="16"/>
                            </a:cubicBezTo>
                            <a:cubicBezTo>
                              <a:pt x="179" y="14"/>
                              <a:pt x="179" y="14"/>
                              <a:pt x="179" y="14"/>
                            </a:cubicBezTo>
                            <a:cubicBezTo>
                              <a:pt x="190" y="14"/>
                              <a:pt x="190" y="14"/>
                              <a:pt x="190" y="14"/>
                            </a:cubicBezTo>
                            <a:lnTo>
                              <a:pt x="190" y="16"/>
                            </a:lnTo>
                            <a:close/>
                            <a:moveTo>
                              <a:pt x="204" y="16"/>
                            </a:moveTo>
                            <a:cubicBezTo>
                              <a:pt x="196" y="16"/>
                              <a:pt x="196" y="16"/>
                              <a:pt x="196" y="16"/>
                            </a:cubicBezTo>
                            <a:cubicBezTo>
                              <a:pt x="196" y="8"/>
                              <a:pt x="196" y="8"/>
                              <a:pt x="196" y="8"/>
                            </a:cubicBezTo>
                            <a:cubicBezTo>
                              <a:pt x="204" y="8"/>
                              <a:pt x="204" y="8"/>
                              <a:pt x="204" y="8"/>
                            </a:cubicBezTo>
                            <a:lnTo>
                              <a:pt x="204" y="16"/>
                            </a:lnTo>
                            <a:close/>
                            <a:moveTo>
                              <a:pt x="223" y="16"/>
                            </a:moveTo>
                            <a:cubicBezTo>
                              <a:pt x="220" y="16"/>
                              <a:pt x="220" y="16"/>
                              <a:pt x="220" y="16"/>
                            </a:cubicBezTo>
                            <a:cubicBezTo>
                              <a:pt x="218" y="15"/>
                              <a:pt x="218" y="15"/>
                              <a:pt x="218" y="15"/>
                            </a:cubicBezTo>
                            <a:cubicBezTo>
                              <a:pt x="217" y="13"/>
                              <a:pt x="217" y="13"/>
                              <a:pt x="217" y="13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1" y="16"/>
                              <a:pt x="211" y="16"/>
                              <a:pt x="211" y="16"/>
                            </a:cubicBezTo>
                            <a:cubicBezTo>
                              <a:pt x="216" y="12"/>
                              <a:pt x="216" y="12"/>
                              <a:pt x="216" y="12"/>
                            </a:cubicBezTo>
                            <a:cubicBezTo>
                              <a:pt x="211" y="8"/>
                              <a:pt x="211" y="8"/>
                              <a:pt x="211" y="8"/>
                            </a:cubicBez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7" y="11"/>
                              <a:pt x="217" y="11"/>
                              <a:pt x="217" y="11"/>
                            </a:cubicBezTo>
                            <a:cubicBezTo>
                              <a:pt x="220" y="8"/>
                              <a:pt x="220" y="8"/>
                              <a:pt x="220" y="8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18" y="12"/>
                              <a:pt x="218" y="12"/>
                              <a:pt x="218" y="12"/>
                            </a:cubicBezTo>
                            <a:lnTo>
                              <a:pt x="223" y="16"/>
                            </a:lnTo>
                            <a:close/>
                            <a:moveTo>
                              <a:pt x="203" y="9"/>
                            </a:moveTo>
                            <a:cubicBezTo>
                              <a:pt x="197" y="9"/>
                              <a:pt x="197" y="9"/>
                              <a:pt x="197" y="9"/>
                            </a:cubicBezTo>
                            <a:cubicBezTo>
                              <a:pt x="197" y="15"/>
                              <a:pt x="197" y="15"/>
                              <a:pt x="197" y="15"/>
                            </a:cubicBezTo>
                            <a:cubicBezTo>
                              <a:pt x="203" y="15"/>
                              <a:pt x="203" y="15"/>
                              <a:pt x="203" y="15"/>
                            </a:cubicBezTo>
                            <a:lnTo>
                              <a:pt x="203" y="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9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585045" y="4184901"/>
                      <a:ext cx="436562" cy="381000"/>
                    </a:xfrm>
                    <a:custGeom>
                      <a:avLst/>
                      <a:gdLst>
                        <a:gd name="T0" fmla="*/ 239 w 275"/>
                        <a:gd name="T1" fmla="*/ 164 h 240"/>
                        <a:gd name="T2" fmla="*/ 239 w 275"/>
                        <a:gd name="T3" fmla="*/ 125 h 240"/>
                        <a:gd name="T4" fmla="*/ 237 w 275"/>
                        <a:gd name="T5" fmla="*/ 125 h 240"/>
                        <a:gd name="T6" fmla="*/ 234 w 275"/>
                        <a:gd name="T7" fmla="*/ 125 h 240"/>
                        <a:gd name="T8" fmla="*/ 141 w 275"/>
                        <a:gd name="T9" fmla="*/ 125 h 240"/>
                        <a:gd name="T10" fmla="*/ 141 w 275"/>
                        <a:gd name="T11" fmla="*/ 99 h 240"/>
                        <a:gd name="T12" fmla="*/ 203 w 275"/>
                        <a:gd name="T13" fmla="*/ 99 h 240"/>
                        <a:gd name="T14" fmla="*/ 203 w 275"/>
                        <a:gd name="T15" fmla="*/ 0 h 240"/>
                        <a:gd name="T16" fmla="*/ 72 w 275"/>
                        <a:gd name="T17" fmla="*/ 0 h 240"/>
                        <a:gd name="T18" fmla="*/ 72 w 275"/>
                        <a:gd name="T19" fmla="*/ 99 h 240"/>
                        <a:gd name="T20" fmla="*/ 134 w 275"/>
                        <a:gd name="T21" fmla="*/ 99 h 240"/>
                        <a:gd name="T22" fmla="*/ 134 w 275"/>
                        <a:gd name="T23" fmla="*/ 125 h 240"/>
                        <a:gd name="T24" fmla="*/ 41 w 275"/>
                        <a:gd name="T25" fmla="*/ 125 h 240"/>
                        <a:gd name="T26" fmla="*/ 38 w 275"/>
                        <a:gd name="T27" fmla="*/ 125 h 240"/>
                        <a:gd name="T28" fmla="*/ 36 w 275"/>
                        <a:gd name="T29" fmla="*/ 125 h 240"/>
                        <a:gd name="T30" fmla="*/ 36 w 275"/>
                        <a:gd name="T31" fmla="*/ 164 h 240"/>
                        <a:gd name="T32" fmla="*/ 0 w 275"/>
                        <a:gd name="T33" fmla="*/ 164 h 240"/>
                        <a:gd name="T34" fmla="*/ 0 w 275"/>
                        <a:gd name="T35" fmla="*/ 240 h 240"/>
                        <a:gd name="T36" fmla="*/ 77 w 275"/>
                        <a:gd name="T37" fmla="*/ 240 h 240"/>
                        <a:gd name="T38" fmla="*/ 77 w 275"/>
                        <a:gd name="T39" fmla="*/ 164 h 240"/>
                        <a:gd name="T40" fmla="*/ 41 w 275"/>
                        <a:gd name="T41" fmla="*/ 164 h 240"/>
                        <a:gd name="T42" fmla="*/ 41 w 275"/>
                        <a:gd name="T43" fmla="*/ 130 h 240"/>
                        <a:gd name="T44" fmla="*/ 134 w 275"/>
                        <a:gd name="T45" fmla="*/ 130 h 240"/>
                        <a:gd name="T46" fmla="*/ 134 w 275"/>
                        <a:gd name="T47" fmla="*/ 137 h 240"/>
                        <a:gd name="T48" fmla="*/ 134 w 275"/>
                        <a:gd name="T49" fmla="*/ 164 h 240"/>
                        <a:gd name="T50" fmla="*/ 100 w 275"/>
                        <a:gd name="T51" fmla="*/ 164 h 240"/>
                        <a:gd name="T52" fmla="*/ 100 w 275"/>
                        <a:gd name="T53" fmla="*/ 240 h 240"/>
                        <a:gd name="T54" fmla="*/ 177 w 275"/>
                        <a:gd name="T55" fmla="*/ 240 h 240"/>
                        <a:gd name="T56" fmla="*/ 177 w 275"/>
                        <a:gd name="T57" fmla="*/ 164 h 240"/>
                        <a:gd name="T58" fmla="*/ 141 w 275"/>
                        <a:gd name="T59" fmla="*/ 164 h 240"/>
                        <a:gd name="T60" fmla="*/ 141 w 275"/>
                        <a:gd name="T61" fmla="*/ 137 h 240"/>
                        <a:gd name="T62" fmla="*/ 141 w 275"/>
                        <a:gd name="T63" fmla="*/ 130 h 240"/>
                        <a:gd name="T64" fmla="*/ 234 w 275"/>
                        <a:gd name="T65" fmla="*/ 130 h 240"/>
                        <a:gd name="T66" fmla="*/ 234 w 275"/>
                        <a:gd name="T67" fmla="*/ 164 h 240"/>
                        <a:gd name="T68" fmla="*/ 199 w 275"/>
                        <a:gd name="T69" fmla="*/ 164 h 240"/>
                        <a:gd name="T70" fmla="*/ 199 w 275"/>
                        <a:gd name="T71" fmla="*/ 240 h 240"/>
                        <a:gd name="T72" fmla="*/ 275 w 275"/>
                        <a:gd name="T73" fmla="*/ 240 h 240"/>
                        <a:gd name="T74" fmla="*/ 275 w 275"/>
                        <a:gd name="T75" fmla="*/ 164 h 240"/>
                        <a:gd name="T76" fmla="*/ 239 w 275"/>
                        <a:gd name="T77" fmla="*/ 164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275" h="240">
                          <a:moveTo>
                            <a:pt x="239" y="164"/>
                          </a:moveTo>
                          <a:lnTo>
                            <a:pt x="239" y="125"/>
                          </a:lnTo>
                          <a:lnTo>
                            <a:pt x="237" y="125"/>
                          </a:lnTo>
                          <a:lnTo>
                            <a:pt x="234" y="125"/>
                          </a:lnTo>
                          <a:lnTo>
                            <a:pt x="141" y="125"/>
                          </a:lnTo>
                          <a:lnTo>
                            <a:pt x="141" y="99"/>
                          </a:lnTo>
                          <a:lnTo>
                            <a:pt x="203" y="99"/>
                          </a:lnTo>
                          <a:lnTo>
                            <a:pt x="203" y="0"/>
                          </a:lnTo>
                          <a:lnTo>
                            <a:pt x="72" y="0"/>
                          </a:lnTo>
                          <a:lnTo>
                            <a:pt x="72" y="99"/>
                          </a:lnTo>
                          <a:lnTo>
                            <a:pt x="134" y="99"/>
                          </a:lnTo>
                          <a:lnTo>
                            <a:pt x="134" y="125"/>
                          </a:lnTo>
                          <a:lnTo>
                            <a:pt x="41" y="125"/>
                          </a:lnTo>
                          <a:lnTo>
                            <a:pt x="38" y="125"/>
                          </a:lnTo>
                          <a:lnTo>
                            <a:pt x="36" y="125"/>
                          </a:lnTo>
                          <a:lnTo>
                            <a:pt x="36" y="164"/>
                          </a:lnTo>
                          <a:lnTo>
                            <a:pt x="0" y="164"/>
                          </a:lnTo>
                          <a:lnTo>
                            <a:pt x="0" y="240"/>
                          </a:lnTo>
                          <a:lnTo>
                            <a:pt x="77" y="240"/>
                          </a:lnTo>
                          <a:lnTo>
                            <a:pt x="77" y="164"/>
                          </a:lnTo>
                          <a:lnTo>
                            <a:pt x="41" y="164"/>
                          </a:lnTo>
                          <a:lnTo>
                            <a:pt x="41" y="130"/>
                          </a:lnTo>
                          <a:lnTo>
                            <a:pt x="134" y="130"/>
                          </a:lnTo>
                          <a:lnTo>
                            <a:pt x="134" y="137"/>
                          </a:lnTo>
                          <a:lnTo>
                            <a:pt x="134" y="164"/>
                          </a:lnTo>
                          <a:lnTo>
                            <a:pt x="100" y="164"/>
                          </a:lnTo>
                          <a:lnTo>
                            <a:pt x="100" y="240"/>
                          </a:lnTo>
                          <a:lnTo>
                            <a:pt x="177" y="240"/>
                          </a:lnTo>
                          <a:lnTo>
                            <a:pt x="177" y="164"/>
                          </a:lnTo>
                          <a:lnTo>
                            <a:pt x="141" y="164"/>
                          </a:lnTo>
                          <a:lnTo>
                            <a:pt x="141" y="137"/>
                          </a:lnTo>
                          <a:lnTo>
                            <a:pt x="141" y="130"/>
                          </a:lnTo>
                          <a:lnTo>
                            <a:pt x="234" y="130"/>
                          </a:lnTo>
                          <a:lnTo>
                            <a:pt x="234" y="164"/>
                          </a:lnTo>
                          <a:lnTo>
                            <a:pt x="199" y="164"/>
                          </a:lnTo>
                          <a:lnTo>
                            <a:pt x="199" y="240"/>
                          </a:lnTo>
                          <a:lnTo>
                            <a:pt x="275" y="240"/>
                          </a:lnTo>
                          <a:lnTo>
                            <a:pt x="275" y="164"/>
                          </a:lnTo>
                          <a:lnTo>
                            <a:pt x="239" y="164"/>
                          </a:lnTo>
                          <a:close/>
                        </a:path>
                      </a:pathLst>
                    </a:custGeom>
                    <a:solidFill>
                      <a:srgbClr val="0072C6">
                        <a:lumMod val="40000"/>
                        <a:lumOff val="60000"/>
                      </a:srgbClr>
                    </a:solidFill>
                    <a:ln>
                      <a:noFill/>
                    </a:ln>
                  </p:spPr>
                  <p:txBody>
                    <a:bodyPr vert="horz" wrap="square" lIns="119461" tIns="59731" rIns="119461" bIns="59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194859">
                        <a:defRPr/>
                      </a:pPr>
                      <a:endParaRPr lang="en-US" sz="2351" kern="0" dirty="0">
                        <a:solidFill>
                          <a:srgbClr val="50505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04" name="Rectangle 190"/>
              <p:cNvSpPr/>
              <p:nvPr/>
            </p:nvSpPr>
            <p:spPr>
              <a:xfrm>
                <a:off x="1269756" y="3765203"/>
                <a:ext cx="1346097" cy="548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9485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Online search </a:t>
                </a:r>
                <a:br>
                  <a:rPr lang="en-US" sz="1568" kern="0" spc="-27" dirty="0">
                    <a:solidFill>
                      <a:srgbClr val="FFFFFF"/>
                    </a:solidFill>
                  </a:rPr>
                </a:br>
                <a:r>
                  <a:rPr lang="en-US" sz="1568" kern="0" spc="-27" dirty="0">
                    <a:solidFill>
                      <a:srgbClr val="FFFFFF"/>
                    </a:solidFill>
                  </a:rPr>
                  <a:t>results only</a:t>
                </a:r>
              </a:p>
            </p:txBody>
          </p:sp>
          <p:sp>
            <p:nvSpPr>
              <p:cNvPr id="105" name="Rectangle 191"/>
              <p:cNvSpPr/>
              <p:nvPr/>
            </p:nvSpPr>
            <p:spPr>
              <a:xfrm>
                <a:off x="2958237" y="3839139"/>
                <a:ext cx="1194788" cy="3184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Site collection</a:t>
                </a:r>
              </a:p>
            </p:txBody>
          </p:sp>
        </p:grpSp>
        <p:sp>
          <p:nvSpPr>
            <p:cNvPr id="107" name="Rectangle 161"/>
            <p:cNvSpPr/>
            <p:nvPr/>
          </p:nvSpPr>
          <p:spPr bwMode="auto">
            <a:xfrm>
              <a:off x="398093" y="2101744"/>
              <a:ext cx="2770498" cy="1813002"/>
            </a:xfrm>
            <a:prstGeom prst="rect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9415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3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65"/>
            <p:cNvSpPr/>
            <p:nvPr/>
          </p:nvSpPr>
          <p:spPr>
            <a:xfrm>
              <a:off x="5524890" y="4321724"/>
              <a:ext cx="3081031" cy="269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spc="-92" dirty="0"/>
                <a:t>SharePoint Server </a:t>
              </a:r>
              <a:r>
                <a:rPr lang="en-US" sz="1600" b="1" spc="-92" dirty="0">
                  <a:solidFill>
                    <a:srgbClr val="00B050"/>
                  </a:solidFill>
                </a:rPr>
                <a:t>can query </a:t>
              </a:r>
              <a:r>
                <a:rPr lang="en-US" sz="1600" b="1" spc="-92" dirty="0"/>
                <a:t>SharePoint Online</a:t>
              </a:r>
            </a:p>
          </p:txBody>
        </p:sp>
        <p:sp>
          <p:nvSpPr>
            <p:cNvPr id="109" name="Rectangle 216"/>
            <p:cNvSpPr/>
            <p:nvPr/>
          </p:nvSpPr>
          <p:spPr>
            <a:xfrm>
              <a:off x="296002" y="4333672"/>
              <a:ext cx="3713001" cy="2690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spc="-92" dirty="0"/>
                <a:t>SharePoint Online </a:t>
              </a:r>
              <a:r>
                <a:rPr lang="en-US" sz="1600" b="1" spc="-92" dirty="0">
                  <a:solidFill>
                    <a:srgbClr val="00B050"/>
                  </a:solidFill>
                </a:rPr>
                <a:t>can query </a:t>
              </a:r>
              <a:r>
                <a:rPr lang="en-US" sz="1600" b="1" spc="-92" dirty="0"/>
                <a:t>SharePoint Server</a:t>
              </a:r>
              <a:endParaRPr lang="en-US" sz="1829" b="1" kern="0" spc="-27" dirty="0">
                <a:solidFill>
                  <a:srgbClr val="FFFFFF"/>
                </a:solidFill>
              </a:endParaRPr>
            </a:p>
          </p:txBody>
        </p:sp>
        <p:cxnSp>
          <p:nvCxnSpPr>
            <p:cNvPr id="33" name="Straight Arrow Connector 209"/>
            <p:cNvCxnSpPr/>
            <p:nvPr/>
          </p:nvCxnSpPr>
          <p:spPr>
            <a:xfrm>
              <a:off x="3418480" y="4027183"/>
              <a:ext cx="1957835" cy="0"/>
            </a:xfrm>
            <a:prstGeom prst="straightConnector1">
              <a:avLst/>
            </a:prstGeom>
            <a:noFill/>
            <a:ln w="76200" cap="flat" cmpd="sng" algn="ctr">
              <a:solidFill>
                <a:srgbClr val="00B050"/>
              </a:solidFill>
              <a:prstDash val="solid"/>
              <a:headEnd type="none"/>
              <a:tailEnd type="triangle"/>
            </a:ln>
            <a:effectLst/>
          </p:spPr>
        </p:cxnSp>
      </p:grpSp>
      <p:sp>
        <p:nvSpPr>
          <p:cNvPr id="111" name="Rectangle 138"/>
          <p:cNvSpPr/>
          <p:nvPr/>
        </p:nvSpPr>
        <p:spPr bwMode="auto">
          <a:xfrm>
            <a:off x="1055402" y="5745246"/>
            <a:ext cx="9495223" cy="6013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39" tIns="121839" rIns="121839" bIns="1218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04671" lvl="1" algn="ctr">
              <a:buSzPct val="80000"/>
            </a:pPr>
            <a:r>
              <a:rPr lang="en-US" sz="1467" dirty="0">
                <a:solidFill>
                  <a:srgbClr val="FFFFFF"/>
                </a:solidFill>
              </a:rPr>
              <a:t>On-premises SharePoint Server 2013 Enterprise Search portal and SharePoint Online search portal: </a:t>
            </a:r>
            <a:br>
              <a:rPr lang="en-US" sz="1467" dirty="0">
                <a:solidFill>
                  <a:srgbClr val="FFFFFF"/>
                </a:solidFill>
              </a:rPr>
            </a:br>
            <a:r>
              <a:rPr lang="en-US" sz="1467" dirty="0">
                <a:solidFill>
                  <a:srgbClr val="FFFFFF"/>
                </a:solidFill>
                <a:latin typeface="Segoe UI Light"/>
              </a:rPr>
              <a:t>Local and remote search results are available</a:t>
            </a:r>
          </a:p>
        </p:txBody>
      </p:sp>
      <p:sp>
        <p:nvSpPr>
          <p:cNvPr id="112" name="Textplatzhalter 2"/>
          <p:cNvSpPr txBox="1">
            <a:spLocks/>
          </p:cNvSpPr>
          <p:nvPr/>
        </p:nvSpPr>
        <p:spPr>
          <a:xfrm>
            <a:off x="1754463" y="121032"/>
            <a:ext cx="8669028" cy="399901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667" dirty="0" err="1">
                <a:solidFill>
                  <a:srgbClr val="13365E"/>
                </a:solidFill>
              </a:rPr>
              <a:t>Two-way</a:t>
            </a:r>
            <a:r>
              <a:rPr lang="de-DE" sz="2667" dirty="0">
                <a:solidFill>
                  <a:srgbClr val="13365E"/>
                </a:solidFill>
              </a:rPr>
              <a:t> (</a:t>
            </a:r>
            <a:r>
              <a:rPr lang="de-DE" sz="2667" dirty="0" err="1">
                <a:solidFill>
                  <a:srgbClr val="13365E"/>
                </a:solidFill>
              </a:rPr>
              <a:t>bidirectional</a:t>
            </a:r>
            <a:r>
              <a:rPr lang="de-DE" sz="2667" dirty="0">
                <a:solidFill>
                  <a:srgbClr val="13365E"/>
                </a:solidFill>
              </a:rPr>
              <a:t>) </a:t>
            </a:r>
            <a:r>
              <a:rPr lang="de-DE" sz="2667" dirty="0" err="1">
                <a:solidFill>
                  <a:srgbClr val="13365E"/>
                </a:solidFill>
              </a:rPr>
              <a:t>topology</a:t>
            </a:r>
            <a:endParaRPr lang="de-DE" sz="2667" dirty="0">
              <a:solidFill>
                <a:srgbClr val="13365E"/>
              </a:solidFill>
            </a:endParaRPr>
          </a:p>
        </p:txBody>
      </p:sp>
      <p:grpSp>
        <p:nvGrpSpPr>
          <p:cNvPr id="79" name="Group 229"/>
          <p:cNvGrpSpPr/>
          <p:nvPr/>
        </p:nvGrpSpPr>
        <p:grpSpPr>
          <a:xfrm>
            <a:off x="5978431" y="3030144"/>
            <a:ext cx="975245" cy="823305"/>
            <a:chOff x="-1046956" y="2635251"/>
            <a:chExt cx="654842" cy="528638"/>
          </a:xfrm>
          <a:solidFill>
            <a:srgbClr val="969696"/>
          </a:solidFill>
        </p:grpSpPr>
        <p:grpSp>
          <p:nvGrpSpPr>
            <p:cNvPr id="80" name="Group 230"/>
            <p:cNvGrpSpPr/>
            <p:nvPr/>
          </p:nvGrpSpPr>
          <p:grpSpPr>
            <a:xfrm>
              <a:off x="-1046956" y="2635251"/>
              <a:ext cx="261937" cy="528638"/>
              <a:chOff x="-1033463" y="2635251"/>
              <a:chExt cx="261937" cy="528638"/>
            </a:xfrm>
            <a:grpFill/>
          </p:grpSpPr>
          <p:sp>
            <p:nvSpPr>
              <p:cNvPr id="84" name="Freeform 5"/>
              <p:cNvSpPr>
                <a:spLocks/>
              </p:cNvSpPr>
              <p:nvPr/>
            </p:nvSpPr>
            <p:spPr bwMode="auto">
              <a:xfrm>
                <a:off x="-1028700" y="2635251"/>
                <a:ext cx="241300" cy="87313"/>
              </a:xfrm>
              <a:custGeom>
                <a:avLst/>
                <a:gdLst>
                  <a:gd name="T0" fmla="*/ 0 w 64"/>
                  <a:gd name="T1" fmla="*/ 23 h 23"/>
                  <a:gd name="T2" fmla="*/ 8 w 64"/>
                  <a:gd name="T3" fmla="*/ 21 h 23"/>
                  <a:gd name="T4" fmla="*/ 59 w 64"/>
                  <a:gd name="T5" fmla="*/ 21 h 23"/>
                  <a:gd name="T6" fmla="*/ 64 w 64"/>
                  <a:gd name="T7" fmla="*/ 22 h 23"/>
                  <a:gd name="T8" fmla="*/ 57 w 64"/>
                  <a:gd name="T9" fmla="*/ 8 h 23"/>
                  <a:gd name="T10" fmla="*/ 44 w 64"/>
                  <a:gd name="T11" fmla="*/ 0 h 23"/>
                  <a:gd name="T12" fmla="*/ 21 w 64"/>
                  <a:gd name="T13" fmla="*/ 0 h 23"/>
                  <a:gd name="T14" fmla="*/ 8 w 64"/>
                  <a:gd name="T15" fmla="*/ 8 h 23"/>
                  <a:gd name="T16" fmla="*/ 0 w 64"/>
                  <a:gd name="T17" fmla="*/ 23 h 23"/>
                  <a:gd name="T18" fmla="*/ 0 w 64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23">
                    <a:moveTo>
                      <a:pt x="0" y="23"/>
                    </a:moveTo>
                    <a:cubicBezTo>
                      <a:pt x="3" y="22"/>
                      <a:pt x="5" y="21"/>
                      <a:pt x="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60" y="21"/>
                      <a:pt x="62" y="22"/>
                      <a:pt x="64" y="22"/>
                    </a:cubicBezTo>
                    <a:cubicBezTo>
                      <a:pt x="57" y="8"/>
                      <a:pt x="57" y="8"/>
                      <a:pt x="57" y="8"/>
                    </a:cubicBezTo>
                    <a:cubicBezTo>
                      <a:pt x="55" y="4"/>
                      <a:pt x="49" y="0"/>
                      <a:pt x="4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7" y="0"/>
                      <a:pt x="11" y="4"/>
                      <a:pt x="8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Freeform 6"/>
              <p:cNvSpPr>
                <a:spLocks noEditPoints="1"/>
              </p:cNvSpPr>
              <p:nvPr/>
            </p:nvSpPr>
            <p:spPr bwMode="auto">
              <a:xfrm>
                <a:off x="-1033463" y="2733676"/>
                <a:ext cx="261937" cy="430213"/>
              </a:xfrm>
              <a:custGeom>
                <a:avLst/>
                <a:gdLst>
                  <a:gd name="T0" fmla="*/ 64 w 69"/>
                  <a:gd name="T1" fmla="*/ 1 h 114"/>
                  <a:gd name="T2" fmla="*/ 60 w 69"/>
                  <a:gd name="T3" fmla="*/ 0 h 114"/>
                  <a:gd name="T4" fmla="*/ 9 w 69"/>
                  <a:gd name="T5" fmla="*/ 0 h 114"/>
                  <a:gd name="T6" fmla="*/ 5 w 69"/>
                  <a:gd name="T7" fmla="*/ 1 h 114"/>
                  <a:gd name="T8" fmla="*/ 0 w 69"/>
                  <a:gd name="T9" fmla="*/ 9 h 114"/>
                  <a:gd name="T10" fmla="*/ 0 w 69"/>
                  <a:gd name="T11" fmla="*/ 105 h 114"/>
                  <a:gd name="T12" fmla="*/ 9 w 69"/>
                  <a:gd name="T13" fmla="*/ 114 h 114"/>
                  <a:gd name="T14" fmla="*/ 60 w 69"/>
                  <a:gd name="T15" fmla="*/ 114 h 114"/>
                  <a:gd name="T16" fmla="*/ 69 w 69"/>
                  <a:gd name="T17" fmla="*/ 105 h 114"/>
                  <a:gd name="T18" fmla="*/ 69 w 69"/>
                  <a:gd name="T19" fmla="*/ 9 h 114"/>
                  <a:gd name="T20" fmla="*/ 64 w 69"/>
                  <a:gd name="T21" fmla="*/ 1 h 114"/>
                  <a:gd name="T22" fmla="*/ 57 w 69"/>
                  <a:gd name="T23" fmla="*/ 95 h 114"/>
                  <a:gd name="T24" fmla="*/ 16 w 69"/>
                  <a:gd name="T25" fmla="*/ 95 h 114"/>
                  <a:gd name="T26" fmla="*/ 12 w 69"/>
                  <a:gd name="T27" fmla="*/ 92 h 114"/>
                  <a:gd name="T28" fmla="*/ 16 w 69"/>
                  <a:gd name="T29" fmla="*/ 88 h 114"/>
                  <a:gd name="T30" fmla="*/ 57 w 69"/>
                  <a:gd name="T31" fmla="*/ 88 h 114"/>
                  <a:gd name="T32" fmla="*/ 60 w 69"/>
                  <a:gd name="T33" fmla="*/ 92 h 114"/>
                  <a:gd name="T34" fmla="*/ 57 w 69"/>
                  <a:gd name="T35" fmla="*/ 95 h 114"/>
                  <a:gd name="T36" fmla="*/ 57 w 69"/>
                  <a:gd name="T37" fmla="*/ 79 h 114"/>
                  <a:gd name="T38" fmla="*/ 16 w 69"/>
                  <a:gd name="T39" fmla="*/ 79 h 114"/>
                  <a:gd name="T40" fmla="*/ 12 w 69"/>
                  <a:gd name="T41" fmla="*/ 76 h 114"/>
                  <a:gd name="T42" fmla="*/ 16 w 69"/>
                  <a:gd name="T43" fmla="*/ 72 h 114"/>
                  <a:gd name="T44" fmla="*/ 57 w 69"/>
                  <a:gd name="T45" fmla="*/ 72 h 114"/>
                  <a:gd name="T46" fmla="*/ 60 w 69"/>
                  <a:gd name="T47" fmla="*/ 76 h 114"/>
                  <a:gd name="T48" fmla="*/ 57 w 69"/>
                  <a:gd name="T49" fmla="*/ 79 h 114"/>
                  <a:gd name="T50" fmla="*/ 57 w 69"/>
                  <a:gd name="T51" fmla="*/ 63 h 114"/>
                  <a:gd name="T52" fmla="*/ 16 w 69"/>
                  <a:gd name="T53" fmla="*/ 63 h 114"/>
                  <a:gd name="T54" fmla="*/ 12 w 69"/>
                  <a:gd name="T55" fmla="*/ 59 h 114"/>
                  <a:gd name="T56" fmla="*/ 16 w 69"/>
                  <a:gd name="T57" fmla="*/ 56 h 114"/>
                  <a:gd name="T58" fmla="*/ 57 w 69"/>
                  <a:gd name="T59" fmla="*/ 56 h 114"/>
                  <a:gd name="T60" fmla="*/ 60 w 69"/>
                  <a:gd name="T61" fmla="*/ 59 h 114"/>
                  <a:gd name="T62" fmla="*/ 57 w 69"/>
                  <a:gd name="T63" fmla="*/ 63 h 114"/>
                  <a:gd name="T64" fmla="*/ 55 w 69"/>
                  <a:gd name="T65" fmla="*/ 21 h 114"/>
                  <a:gd name="T66" fmla="*/ 50 w 69"/>
                  <a:gd name="T67" fmla="*/ 16 h 114"/>
                  <a:gd name="T68" fmla="*/ 55 w 69"/>
                  <a:gd name="T69" fmla="*/ 11 h 114"/>
                  <a:gd name="T70" fmla="*/ 60 w 69"/>
                  <a:gd name="T71" fmla="*/ 16 h 114"/>
                  <a:gd name="T72" fmla="*/ 55 w 69"/>
                  <a:gd name="T73" fmla="*/ 21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9" h="114">
                    <a:moveTo>
                      <a:pt x="64" y="1"/>
                    </a:moveTo>
                    <a:cubicBezTo>
                      <a:pt x="63" y="0"/>
                      <a:pt x="62" y="0"/>
                      <a:pt x="6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1"/>
                    </a:cubicBezTo>
                    <a:cubicBezTo>
                      <a:pt x="2" y="2"/>
                      <a:pt x="0" y="5"/>
                      <a:pt x="0" y="9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0"/>
                      <a:pt x="5" y="114"/>
                      <a:pt x="9" y="114"/>
                    </a:cubicBezTo>
                    <a:cubicBezTo>
                      <a:pt x="60" y="114"/>
                      <a:pt x="60" y="114"/>
                      <a:pt x="60" y="114"/>
                    </a:cubicBezTo>
                    <a:cubicBezTo>
                      <a:pt x="65" y="114"/>
                      <a:pt x="69" y="110"/>
                      <a:pt x="69" y="105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5"/>
                      <a:pt x="67" y="2"/>
                      <a:pt x="64" y="1"/>
                    </a:cubicBezTo>
                    <a:moveTo>
                      <a:pt x="57" y="95"/>
                    </a:moveTo>
                    <a:cubicBezTo>
                      <a:pt x="16" y="95"/>
                      <a:pt x="16" y="95"/>
                      <a:pt x="16" y="95"/>
                    </a:cubicBezTo>
                    <a:cubicBezTo>
                      <a:pt x="14" y="95"/>
                      <a:pt x="12" y="94"/>
                      <a:pt x="12" y="92"/>
                    </a:cubicBezTo>
                    <a:cubicBezTo>
                      <a:pt x="12" y="89"/>
                      <a:pt x="14" y="88"/>
                      <a:pt x="16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88"/>
                      <a:pt x="60" y="89"/>
                      <a:pt x="60" y="92"/>
                    </a:cubicBezTo>
                    <a:cubicBezTo>
                      <a:pt x="60" y="94"/>
                      <a:pt x="58" y="95"/>
                      <a:pt x="57" y="95"/>
                    </a:cubicBezTo>
                    <a:moveTo>
                      <a:pt x="57" y="79"/>
                    </a:moveTo>
                    <a:cubicBezTo>
                      <a:pt x="16" y="79"/>
                      <a:pt x="16" y="79"/>
                      <a:pt x="16" y="79"/>
                    </a:cubicBezTo>
                    <a:cubicBezTo>
                      <a:pt x="14" y="79"/>
                      <a:pt x="12" y="77"/>
                      <a:pt x="12" y="76"/>
                    </a:cubicBezTo>
                    <a:cubicBezTo>
                      <a:pt x="12" y="73"/>
                      <a:pt x="14" y="72"/>
                      <a:pt x="16" y="72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60" y="73"/>
                      <a:pt x="60" y="76"/>
                    </a:cubicBezTo>
                    <a:cubicBezTo>
                      <a:pt x="60" y="77"/>
                      <a:pt x="58" y="79"/>
                      <a:pt x="57" y="79"/>
                    </a:cubicBezTo>
                    <a:moveTo>
                      <a:pt x="57" y="63"/>
                    </a:moveTo>
                    <a:cubicBezTo>
                      <a:pt x="16" y="63"/>
                      <a:pt x="16" y="63"/>
                      <a:pt x="16" y="63"/>
                    </a:cubicBezTo>
                    <a:cubicBezTo>
                      <a:pt x="14" y="63"/>
                      <a:pt x="12" y="61"/>
                      <a:pt x="12" y="59"/>
                    </a:cubicBezTo>
                    <a:cubicBezTo>
                      <a:pt x="12" y="58"/>
                      <a:pt x="14" y="56"/>
                      <a:pt x="16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8" y="56"/>
                      <a:pt x="60" y="58"/>
                      <a:pt x="60" y="59"/>
                    </a:cubicBezTo>
                    <a:cubicBezTo>
                      <a:pt x="60" y="61"/>
                      <a:pt x="58" y="63"/>
                      <a:pt x="57" y="63"/>
                    </a:cubicBezTo>
                    <a:moveTo>
                      <a:pt x="55" y="21"/>
                    </a:moveTo>
                    <a:cubicBezTo>
                      <a:pt x="52" y="21"/>
                      <a:pt x="50" y="19"/>
                      <a:pt x="50" y="16"/>
                    </a:cubicBezTo>
                    <a:cubicBezTo>
                      <a:pt x="50" y="14"/>
                      <a:pt x="52" y="11"/>
                      <a:pt x="55" y="11"/>
                    </a:cubicBezTo>
                    <a:cubicBezTo>
                      <a:pt x="58" y="11"/>
                      <a:pt x="60" y="14"/>
                      <a:pt x="60" y="16"/>
                    </a:cubicBezTo>
                    <a:cubicBezTo>
                      <a:pt x="60" y="19"/>
                      <a:pt x="58" y="21"/>
                      <a:pt x="55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1" name="Group 231"/>
            <p:cNvGrpSpPr/>
            <p:nvPr/>
          </p:nvGrpSpPr>
          <p:grpSpPr>
            <a:xfrm>
              <a:off x="-688977" y="2695576"/>
              <a:ext cx="296863" cy="407988"/>
              <a:chOff x="-688977" y="2695576"/>
              <a:chExt cx="296863" cy="407988"/>
            </a:xfrm>
            <a:grpFill/>
          </p:grpSpPr>
          <p:sp>
            <p:nvSpPr>
              <p:cNvPr id="82" name="Freeform 7"/>
              <p:cNvSpPr>
                <a:spLocks/>
              </p:cNvSpPr>
              <p:nvPr/>
            </p:nvSpPr>
            <p:spPr bwMode="auto">
              <a:xfrm>
                <a:off x="-688977" y="2695576"/>
                <a:ext cx="296863" cy="188913"/>
              </a:xfrm>
              <a:custGeom>
                <a:avLst/>
                <a:gdLst>
                  <a:gd name="T0" fmla="*/ 29 w 78"/>
                  <a:gd name="T1" fmla="*/ 50 h 50"/>
                  <a:gd name="T2" fmla="*/ 29 w 78"/>
                  <a:gd name="T3" fmla="*/ 36 h 50"/>
                  <a:gd name="T4" fmla="*/ 78 w 78"/>
                  <a:gd name="T5" fmla="*/ 36 h 50"/>
                  <a:gd name="T6" fmla="*/ 78 w 78"/>
                  <a:gd name="T7" fmla="*/ 15 h 50"/>
                  <a:gd name="T8" fmla="*/ 29 w 78"/>
                  <a:gd name="T9" fmla="*/ 15 h 50"/>
                  <a:gd name="T10" fmla="*/ 29 w 78"/>
                  <a:gd name="T11" fmla="*/ 0 h 50"/>
                  <a:gd name="T12" fmla="*/ 0 w 78"/>
                  <a:gd name="T13" fmla="*/ 25 h 50"/>
                  <a:gd name="T14" fmla="*/ 29 w 78"/>
                  <a:gd name="T15" fmla="*/ 50 h 50"/>
                  <a:gd name="T16" fmla="*/ 29 w 78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50">
                    <a:moveTo>
                      <a:pt x="29" y="50"/>
                    </a:moveTo>
                    <a:cubicBezTo>
                      <a:pt x="29" y="36"/>
                      <a:pt x="29" y="36"/>
                      <a:pt x="29" y="36"/>
                    </a:cubicBezTo>
                    <a:cubicBezTo>
                      <a:pt x="56" y="36"/>
                      <a:pt x="78" y="36"/>
                      <a:pt x="78" y="3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47" y="15"/>
                      <a:pt x="29" y="15"/>
                      <a:pt x="29" y="1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50"/>
                      <a:pt x="29" y="50"/>
                      <a:pt x="29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Freeform 8"/>
              <p:cNvSpPr>
                <a:spLocks/>
              </p:cNvSpPr>
              <p:nvPr/>
            </p:nvSpPr>
            <p:spPr bwMode="auto">
              <a:xfrm>
                <a:off x="-688976" y="2914651"/>
                <a:ext cx="296862" cy="188913"/>
              </a:xfrm>
              <a:custGeom>
                <a:avLst/>
                <a:gdLst>
                  <a:gd name="T0" fmla="*/ 49 w 78"/>
                  <a:gd name="T1" fmla="*/ 0 h 50"/>
                  <a:gd name="T2" fmla="*/ 49 w 78"/>
                  <a:gd name="T3" fmla="*/ 15 h 50"/>
                  <a:gd name="T4" fmla="*/ 0 w 78"/>
                  <a:gd name="T5" fmla="*/ 15 h 50"/>
                  <a:gd name="T6" fmla="*/ 0 w 78"/>
                  <a:gd name="T7" fmla="*/ 36 h 50"/>
                  <a:gd name="T8" fmla="*/ 49 w 78"/>
                  <a:gd name="T9" fmla="*/ 36 h 50"/>
                  <a:gd name="T10" fmla="*/ 49 w 78"/>
                  <a:gd name="T11" fmla="*/ 50 h 50"/>
                  <a:gd name="T12" fmla="*/ 78 w 78"/>
                  <a:gd name="T13" fmla="*/ 25 h 50"/>
                  <a:gd name="T14" fmla="*/ 49 w 78"/>
                  <a:gd name="T15" fmla="*/ 0 h 50"/>
                  <a:gd name="T16" fmla="*/ 49 w 78"/>
                  <a:gd name="T1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50">
                    <a:moveTo>
                      <a:pt x="49" y="0"/>
                    </a:moveTo>
                    <a:cubicBezTo>
                      <a:pt x="49" y="15"/>
                      <a:pt x="49" y="15"/>
                      <a:pt x="49" y="15"/>
                    </a:cubicBezTo>
                    <a:cubicBezTo>
                      <a:pt x="22" y="15"/>
                      <a:pt x="0" y="15"/>
                      <a:pt x="0" y="1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1" y="36"/>
                      <a:pt x="49" y="36"/>
                      <a:pt x="49" y="36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19492" tIns="59747" rIns="119492" bIns="59747" numCol="1" anchor="t" anchorCtr="0" compatLnSpc="1">
                <a:prstTxWarp prst="textNoShape">
                  <a:avLst/>
                </a:prstTxWarp>
              </a:bodyPr>
              <a:lstStyle/>
              <a:p>
                <a:pPr defTabSz="1194859">
                  <a:defRPr/>
                </a:pPr>
                <a:endParaRPr lang="en-US" sz="2352" kern="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6" name="Textfeld 15"/>
          <p:cNvSpPr txBox="1"/>
          <p:nvPr/>
        </p:nvSpPr>
        <p:spPr>
          <a:xfrm>
            <a:off x="5795621" y="3870754"/>
            <a:ext cx="141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13365E"/>
                </a:solidFill>
              </a:rPr>
              <a:t>Reverse Proxy</a:t>
            </a:r>
          </a:p>
        </p:txBody>
      </p:sp>
      <p:cxnSp>
        <p:nvCxnSpPr>
          <p:cNvPr id="21" name="Gerader Verbinder 20"/>
          <p:cNvCxnSpPr/>
          <p:nvPr/>
        </p:nvCxnSpPr>
        <p:spPr>
          <a:xfrm flipH="1">
            <a:off x="4421963" y="1473337"/>
            <a:ext cx="21725" cy="385306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/>
          <p:cNvCxnSpPr/>
          <p:nvPr/>
        </p:nvCxnSpPr>
        <p:spPr>
          <a:xfrm flipH="1">
            <a:off x="7210593" y="1247593"/>
            <a:ext cx="1" cy="407880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209"/>
          <p:cNvCxnSpPr/>
          <p:nvPr/>
        </p:nvCxnSpPr>
        <p:spPr>
          <a:xfrm flipH="1">
            <a:off x="4559710" y="2732603"/>
            <a:ext cx="2491228" cy="11751"/>
          </a:xfrm>
          <a:prstGeom prst="straightConnector1">
            <a:avLst/>
          </a:prstGeom>
          <a:noFill/>
          <a:ln w="76200" cap="flat" cmpd="sng" algn="ctr">
            <a:solidFill>
              <a:srgbClr val="00B05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8446145" y="456673"/>
            <a:ext cx="239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13365E"/>
                </a:solidFill>
              </a:rPr>
              <a:t>Intranet</a:t>
            </a:r>
          </a:p>
        </p:txBody>
      </p:sp>
      <p:sp>
        <p:nvSpPr>
          <p:cNvPr id="114" name="Textfeld 113"/>
          <p:cNvSpPr txBox="1"/>
          <p:nvPr/>
        </p:nvSpPr>
        <p:spPr>
          <a:xfrm>
            <a:off x="5990361" y="1257797"/>
            <a:ext cx="1120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13365E"/>
                </a:solidFill>
              </a:rPr>
              <a:t>Perimeter Network</a:t>
            </a:r>
          </a:p>
        </p:txBody>
      </p:sp>
      <p:sp>
        <p:nvSpPr>
          <p:cNvPr id="115" name="Textfeld 114"/>
          <p:cNvSpPr txBox="1"/>
          <p:nvPr/>
        </p:nvSpPr>
        <p:spPr>
          <a:xfrm>
            <a:off x="8050760" y="948440"/>
            <a:ext cx="27539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13365E"/>
                </a:solidFill>
              </a:rPr>
              <a:t>On-Prem network</a:t>
            </a:r>
          </a:p>
        </p:txBody>
      </p:sp>
    </p:spTree>
    <p:extLst>
      <p:ext uri="{BB962C8B-B14F-4D97-AF65-F5344CB8AC3E}">
        <p14:creationId xmlns:p14="http://schemas.microsoft.com/office/powerpoint/2010/main" val="30354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Search Service Application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A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new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and simple alternative is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available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452353" y="4071323"/>
            <a:ext cx="5670443" cy="509117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33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3427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625" y="747253"/>
            <a:ext cx="10244919" cy="5603505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38284" y="-181722"/>
            <a:ext cx="10515600" cy="1325563"/>
          </a:xfrm>
        </p:spPr>
        <p:txBody>
          <a:bodyPr/>
          <a:lstStyle/>
          <a:p>
            <a:r>
              <a:rPr lang="en-US" dirty="0"/>
              <a:t>What is the Office 365 Hybrid Search?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2" descr="http://blogs.msdn.com/cfs-filesystemfile.ashx/__key/communityserver-blogs-components-weblogfiles/00-00-01-28-88-metablogapi/2728.image_5F00_0ACB05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740" y="2572379"/>
            <a:ext cx="6785691" cy="328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1754463" y="891460"/>
            <a:ext cx="8369132" cy="5226768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520" dirty="0" err="1"/>
              <a:t>Combination</a:t>
            </a:r>
            <a:r>
              <a:rPr lang="de-DE" sz="2520" dirty="0"/>
              <a:t> of on-</a:t>
            </a:r>
            <a:r>
              <a:rPr lang="de-DE" sz="2520" dirty="0" err="1"/>
              <a:t>premises</a:t>
            </a:r>
            <a:r>
              <a:rPr lang="de-DE" sz="2520" dirty="0"/>
              <a:t> and SharePoint Online</a:t>
            </a:r>
          </a:p>
          <a:p>
            <a:r>
              <a:rPr lang="de-DE" sz="2520" dirty="0"/>
              <a:t>Search Index maintained in the cloud by Microsoft</a:t>
            </a:r>
          </a:p>
          <a:p>
            <a:r>
              <a:rPr lang="de-DE" sz="2520" dirty="0"/>
              <a:t>Use existing environment (infrastructure, content)</a:t>
            </a:r>
          </a:p>
          <a:p>
            <a:endParaRPr lang="en-US" sz="2520" dirty="0"/>
          </a:p>
        </p:txBody>
      </p:sp>
    </p:spTree>
    <p:extLst>
      <p:ext uri="{BB962C8B-B14F-4D97-AF65-F5344CB8AC3E}">
        <p14:creationId xmlns:p14="http://schemas.microsoft.com/office/powerpoint/2010/main" val="1979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838199" y="69778"/>
            <a:ext cx="11219329" cy="1325563"/>
          </a:xfrm>
        </p:spPr>
        <p:txBody>
          <a:bodyPr>
            <a:normAutofit/>
          </a:bodyPr>
          <a:lstStyle/>
          <a:p>
            <a:r>
              <a:rPr lang="nb-NO" dirty="0"/>
              <a:t>Prerequisites for Cloud Search Service Application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4593465" y="950322"/>
            <a:ext cx="7142107" cy="1732428"/>
            <a:chOff x="451367" y="680979"/>
            <a:chExt cx="5356580" cy="1299321"/>
          </a:xfrm>
        </p:grpSpPr>
        <p:sp>
          <p:nvSpPr>
            <p:cNvPr id="4" name="Rectangle 37"/>
            <p:cNvSpPr/>
            <p:nvPr/>
          </p:nvSpPr>
          <p:spPr bwMode="auto">
            <a:xfrm>
              <a:off x="3512153" y="1244759"/>
              <a:ext cx="2295794" cy="735541"/>
            </a:xfrm>
            <a:prstGeom prst="rect">
              <a:avLst/>
            </a:prstGeom>
            <a:solidFill>
              <a:srgbClr val="002050"/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2133" dirty="0">
                  <a:solidFill>
                    <a:srgbClr val="FFFFFF"/>
                  </a:solidFill>
                </a:rPr>
                <a:t>Azure Directory Synchronization</a:t>
              </a:r>
              <a:endParaRPr lang="en-US" sz="2133" dirty="0">
                <a:solidFill>
                  <a:srgbClr val="FFFFFF"/>
                </a:solidFill>
              </a:endParaRPr>
            </a:p>
          </p:txBody>
        </p:sp>
        <p:sp>
          <p:nvSpPr>
            <p:cNvPr id="7" name="Rectangle 58"/>
            <p:cNvSpPr/>
            <p:nvPr/>
          </p:nvSpPr>
          <p:spPr bwMode="auto">
            <a:xfrm>
              <a:off x="897943" y="1244758"/>
              <a:ext cx="2493899" cy="735541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1867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</a:rPr>
                <a:t>Office 365 subscription with SharePoint User CALs</a:t>
              </a:r>
            </a:p>
          </p:txBody>
        </p:sp>
        <p:sp>
          <p:nvSpPr>
            <p:cNvPr id="8" name="TextBox 26"/>
            <p:cNvSpPr txBox="1"/>
            <p:nvPr/>
          </p:nvSpPr>
          <p:spPr>
            <a:xfrm>
              <a:off x="451367" y="680979"/>
              <a:ext cx="3698602" cy="511134"/>
            </a:xfrm>
            <a:prstGeom prst="rect">
              <a:avLst/>
            </a:prstGeom>
            <a:solidFill>
              <a:srgbClr val="525252"/>
            </a:solidFill>
          </p:spPr>
          <p:txBody>
            <a:bodyPr wrap="square" lIns="238984" tIns="191188" rIns="238984" bIns="19118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nb-NO" sz="2133" dirty="0">
                  <a:solidFill>
                    <a:srgbClr val="FFFFFF"/>
                  </a:solidFill>
                </a:rPr>
                <a:t>Hybrid Search with Office 365</a:t>
              </a:r>
              <a:endParaRPr lang="en-US" sz="2133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4206064" y="4366596"/>
            <a:ext cx="7886135" cy="1970499"/>
            <a:chOff x="451367" y="2084695"/>
            <a:chExt cx="5931328" cy="1515986"/>
          </a:xfrm>
        </p:grpSpPr>
        <p:sp>
          <p:nvSpPr>
            <p:cNvPr id="5" name="TextBox 51"/>
            <p:cNvSpPr txBox="1"/>
            <p:nvPr/>
          </p:nvSpPr>
          <p:spPr>
            <a:xfrm>
              <a:off x="897943" y="2648475"/>
              <a:ext cx="2614210" cy="9522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238984" tIns="191188" rIns="238984" bIns="19118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nb-NO" sz="1867" dirty="0">
                  <a:solidFill>
                    <a:schemeClr val="bg1"/>
                  </a:solidFill>
                </a:rPr>
                <a:t>Supported content sources</a:t>
              </a:r>
            </a:p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nb-NO" sz="1400" dirty="0">
                  <a:solidFill>
                    <a:schemeClr val="bg1"/>
                  </a:solidFill>
                </a:rPr>
                <a:t>SharePoint Server 2007, 2010 or 2013</a:t>
              </a:r>
            </a:p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nb-NO" sz="1400" dirty="0">
                  <a:solidFill>
                    <a:schemeClr val="bg1"/>
                  </a:solidFill>
                </a:rPr>
                <a:t>Fileshares, BCS connectors</a:t>
              </a:r>
              <a:endParaRPr lang="en-US" sz="1400" dirty="0" err="1">
                <a:solidFill>
                  <a:schemeClr val="bg1"/>
                </a:solidFill>
              </a:endParaRPr>
            </a:p>
          </p:txBody>
        </p:sp>
        <p:sp>
          <p:nvSpPr>
            <p:cNvPr id="6" name="Rectangle 57"/>
            <p:cNvSpPr/>
            <p:nvPr/>
          </p:nvSpPr>
          <p:spPr bwMode="auto">
            <a:xfrm>
              <a:off x="3757761" y="2648474"/>
              <a:ext cx="2624934" cy="792000"/>
            </a:xfrm>
            <a:prstGeom prst="rect">
              <a:avLst/>
            </a:prstGeom>
            <a:solidFill>
              <a:srgbClr val="00188F"/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1867" dirty="0">
                  <a:solidFill>
                    <a:srgbClr val="FFFFFF"/>
                  </a:solidFill>
                </a:rPr>
                <a:t>SharePoint Server with</a:t>
              </a:r>
            </a:p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1867" dirty="0">
                  <a:solidFill>
                    <a:srgbClr val="FFFFFF"/>
                  </a:solidFill>
                </a:rPr>
                <a:t>Cloud Search service application</a:t>
              </a:r>
            </a:p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1400" dirty="0">
                  <a:solidFill>
                    <a:srgbClr val="FFFFFF"/>
                  </a:solidFill>
                </a:rPr>
                <a:t>2013 or 2016</a:t>
              </a:r>
              <a:r>
                <a:rPr lang="nb-NO" sz="1867" dirty="0">
                  <a:solidFill>
                    <a:srgbClr val="FFFFFF"/>
                  </a:solidFill>
                </a:rPr>
                <a:t> </a:t>
              </a:r>
              <a:endParaRPr lang="en-US" sz="1867" dirty="0">
                <a:solidFill>
                  <a:srgbClr val="FFFFFF"/>
                </a:solidFill>
              </a:endParaRPr>
            </a:p>
          </p:txBody>
        </p:sp>
        <p:sp>
          <p:nvSpPr>
            <p:cNvPr id="9" name="TextBox 34"/>
            <p:cNvSpPr txBox="1"/>
            <p:nvPr/>
          </p:nvSpPr>
          <p:spPr>
            <a:xfrm>
              <a:off x="451367" y="2084695"/>
              <a:ext cx="3698602" cy="524315"/>
            </a:xfrm>
            <a:prstGeom prst="rect">
              <a:avLst/>
            </a:prstGeom>
            <a:solidFill>
              <a:srgbClr val="525252"/>
            </a:solidFill>
          </p:spPr>
          <p:txBody>
            <a:bodyPr wrap="square" lIns="238984" tIns="191188" rIns="238984" bIns="19118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nb-NO" sz="2133" dirty="0">
                  <a:solidFill>
                    <a:srgbClr val="FFFFFF"/>
                  </a:solidFill>
                </a:rPr>
                <a:t>Infrastructure</a:t>
              </a:r>
              <a:endParaRPr lang="en-US" sz="2133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257431" y="2715032"/>
            <a:ext cx="4931469" cy="1619839"/>
            <a:chOff x="451368" y="3512113"/>
            <a:chExt cx="3698602" cy="1214879"/>
          </a:xfrm>
        </p:grpSpPr>
        <p:sp>
          <p:nvSpPr>
            <p:cNvPr id="10" name="TextBox 47"/>
            <p:cNvSpPr txBox="1"/>
            <p:nvPr/>
          </p:nvSpPr>
          <p:spPr>
            <a:xfrm>
              <a:off x="451368" y="3512113"/>
              <a:ext cx="3698602" cy="511134"/>
            </a:xfrm>
            <a:prstGeom prst="rect">
              <a:avLst/>
            </a:prstGeom>
            <a:solidFill>
              <a:srgbClr val="525252"/>
            </a:solidFill>
          </p:spPr>
          <p:txBody>
            <a:bodyPr wrap="square" lIns="238984" tIns="191188" rIns="238984" bIns="19118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nb-NO" sz="2133" dirty="0">
                  <a:solidFill>
                    <a:srgbClr val="FFFFFF"/>
                  </a:solidFill>
                </a:rPr>
                <a:t>Search Previews</a:t>
              </a:r>
              <a:endParaRPr lang="en-US" sz="2133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Rectangle 59"/>
            <p:cNvSpPr/>
            <p:nvPr/>
          </p:nvSpPr>
          <p:spPr bwMode="auto">
            <a:xfrm>
              <a:off x="897943" y="4075893"/>
              <a:ext cx="2514900" cy="651099"/>
            </a:xfrm>
            <a:prstGeom prst="rect">
              <a:avLst/>
            </a:prstGeom>
            <a:solidFill>
              <a:srgbClr val="E3008C"/>
            </a:solidFill>
            <a:ln w="381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1867" dirty="0">
                  <a:solidFill>
                    <a:srgbClr val="FFFFFF"/>
                  </a:solidFill>
                </a:rPr>
                <a:t>Reverse proxy back to </a:t>
              </a:r>
            </a:p>
            <a:p>
              <a:pPr algn="ctr" defTabSz="1218427" fontAlgn="base">
                <a:spcBef>
                  <a:spcPct val="0"/>
                </a:spcBef>
                <a:spcAft>
                  <a:spcPct val="0"/>
                </a:spcAft>
              </a:pPr>
              <a:r>
                <a:rPr lang="nb-NO" sz="1867" dirty="0">
                  <a:solidFill>
                    <a:srgbClr val="FFFFFF"/>
                  </a:solidFill>
                </a:rPr>
                <a:t>on-premises OWA server</a:t>
              </a:r>
              <a:endParaRPr lang="en-US" sz="1867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00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2" descr="http://theme-chat.com/wp-content/uploads/2015/04/de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" y="1340023"/>
            <a:ext cx="9483949" cy="39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3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Experience #2</a:t>
            </a:r>
            <a:br>
              <a:rPr lang="de-DE" dirty="0"/>
            </a:b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5" name="Gruppieren 14"/>
          <p:cNvGrpSpPr/>
          <p:nvPr/>
        </p:nvGrpSpPr>
        <p:grpSpPr>
          <a:xfrm>
            <a:off x="870859" y="1125416"/>
            <a:ext cx="10904581" cy="5188549"/>
            <a:chOff x="988675" y="935665"/>
            <a:chExt cx="11747287" cy="58809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675" y="935665"/>
              <a:ext cx="5594982" cy="5800974"/>
            </a:xfrm>
            <a:prstGeom prst="rect">
              <a:avLst/>
            </a:prstGeom>
          </p:spPr>
        </p:pic>
        <p:sp>
          <p:nvSpPr>
            <p:cNvPr id="5" name="Right Brace 4"/>
            <p:cNvSpPr/>
            <p:nvPr/>
          </p:nvSpPr>
          <p:spPr>
            <a:xfrm>
              <a:off x="8759709" y="1376057"/>
              <a:ext cx="1411985" cy="5360580"/>
            </a:xfrm>
            <a:prstGeom prst="rightBrace">
              <a:avLst>
                <a:gd name="adj1" fmla="val 57943"/>
                <a:gd name="adj2" fmla="val 50000"/>
              </a:avLst>
            </a:prstGeom>
            <a:ln w="38100"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709585" y="3045731"/>
              <a:ext cx="2026377" cy="18601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2133" spc="-93" dirty="0"/>
                <a:t>One</a:t>
              </a:r>
            </a:p>
            <a:p>
              <a:r>
                <a:rPr lang="de-DE" sz="2133" spc="-93" dirty="0"/>
                <a:t>Index, ranking, sort order,</a:t>
              </a:r>
            </a:p>
            <a:p>
              <a:r>
                <a:rPr lang="de-DE" sz="2133" spc="-93" dirty="0"/>
                <a:t>refiner, </a:t>
              </a:r>
            </a:p>
            <a:p>
              <a:r>
                <a:rPr lang="de-DE" sz="2133" spc="-93" dirty="0"/>
                <a:t>etc</a:t>
              </a:r>
              <a:endParaRPr lang="en-US" sz="2133" spc="-93" dirty="0"/>
            </a:p>
          </p:txBody>
        </p:sp>
        <p:sp>
          <p:nvSpPr>
            <p:cNvPr id="7" name="Right Brace 7"/>
            <p:cNvSpPr/>
            <p:nvPr/>
          </p:nvSpPr>
          <p:spPr>
            <a:xfrm>
              <a:off x="6761975" y="2743200"/>
              <a:ext cx="414761" cy="752383"/>
            </a:xfrm>
            <a:prstGeom prst="rightBrace">
              <a:avLst>
                <a:gd name="adj1" fmla="val 31438"/>
                <a:gd name="adj2" fmla="val 50000"/>
              </a:avLst>
            </a:prstGeom>
            <a:ln w="381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280507" y="2561317"/>
              <a:ext cx="2053047" cy="1116001"/>
            </a:xfrm>
            <a:prstGeom prst="rect">
              <a:avLst/>
            </a:prstGeom>
            <a:noFill/>
          </p:spPr>
          <p:txBody>
            <a:bodyPr wrap="square" lIns="243743" tIns="194995" rIns="243743" bIns="194995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de-DE" sz="2133" b="1" dirty="0">
                  <a:solidFill>
                    <a:srgbClr val="FFC000"/>
                  </a:solidFill>
                </a:rPr>
                <a:t>SharePoint Online</a:t>
              </a:r>
              <a:endParaRPr lang="en-US" sz="2133" b="1" dirty="0">
                <a:solidFill>
                  <a:srgbClr val="FFC000"/>
                </a:solidFill>
              </a:endParaRPr>
            </a:p>
          </p:txBody>
        </p:sp>
        <p:sp>
          <p:nvSpPr>
            <p:cNvPr id="9" name="Right Brace 9"/>
            <p:cNvSpPr/>
            <p:nvPr/>
          </p:nvSpPr>
          <p:spPr>
            <a:xfrm>
              <a:off x="6776659" y="5725830"/>
              <a:ext cx="438673" cy="1090820"/>
            </a:xfrm>
            <a:prstGeom prst="rightBrace">
              <a:avLst>
                <a:gd name="adj1" fmla="val 33284"/>
                <a:gd name="adj2" fmla="val 50000"/>
              </a:avLst>
            </a:prstGeom>
            <a:ln w="38100">
              <a:solidFill>
                <a:srgbClr val="FFC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116193" y="5755028"/>
              <a:ext cx="2053047" cy="1032567"/>
            </a:xfrm>
            <a:prstGeom prst="rect">
              <a:avLst/>
            </a:prstGeom>
            <a:noFill/>
          </p:spPr>
          <p:txBody>
            <a:bodyPr wrap="square" lIns="243743" tIns="194995" rIns="243743" bIns="194995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de-DE" sz="1867" b="1" dirty="0">
                  <a:solidFill>
                    <a:srgbClr val="FFC000"/>
                  </a:solidFill>
                </a:rPr>
                <a:t>SharePoint Online</a:t>
              </a:r>
              <a:endParaRPr lang="en-US" sz="1867" b="1" dirty="0">
                <a:solidFill>
                  <a:srgbClr val="FFC000"/>
                </a:solidFill>
              </a:endParaRPr>
            </a:p>
          </p:txBody>
        </p:sp>
        <p:sp>
          <p:nvSpPr>
            <p:cNvPr id="11" name="Right Brace 11"/>
            <p:cNvSpPr/>
            <p:nvPr/>
          </p:nvSpPr>
          <p:spPr>
            <a:xfrm>
              <a:off x="6776659" y="3635087"/>
              <a:ext cx="438673" cy="1718288"/>
            </a:xfrm>
            <a:prstGeom prst="rightBrace">
              <a:avLst>
                <a:gd name="adj1" fmla="val 58234"/>
                <a:gd name="adj2" fmla="val 50000"/>
              </a:avLst>
            </a:prstGeom>
            <a:ln w="38100">
              <a:solidFill>
                <a:srgbClr val="60C61B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80506" y="3978019"/>
              <a:ext cx="2053047" cy="1032567"/>
            </a:xfrm>
            <a:prstGeom prst="rect">
              <a:avLst/>
            </a:prstGeom>
            <a:noFill/>
          </p:spPr>
          <p:txBody>
            <a:bodyPr wrap="square" lIns="243743" tIns="194995" rIns="243743" bIns="194995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de-DE" sz="1867" b="1" dirty="0">
                  <a:solidFill>
                    <a:srgbClr val="60C61B"/>
                  </a:solidFill>
                </a:rPr>
                <a:t>Fileshare, on-premises</a:t>
              </a:r>
              <a:endParaRPr lang="en-US" sz="1867" b="1" dirty="0">
                <a:solidFill>
                  <a:srgbClr val="60C61B"/>
                </a:solidFill>
              </a:endParaRPr>
            </a:p>
          </p:txBody>
        </p:sp>
        <p:sp>
          <p:nvSpPr>
            <p:cNvPr id="13" name="Right Brace 13"/>
            <p:cNvSpPr/>
            <p:nvPr/>
          </p:nvSpPr>
          <p:spPr>
            <a:xfrm>
              <a:off x="6761975" y="1874994"/>
              <a:ext cx="414761" cy="752383"/>
            </a:xfrm>
            <a:prstGeom prst="rightBrace">
              <a:avLst>
                <a:gd name="adj1" fmla="val 15605"/>
                <a:gd name="adj2" fmla="val 50000"/>
              </a:avLst>
            </a:prstGeom>
            <a:ln w="38100">
              <a:solidFill>
                <a:srgbClr val="7030A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rgbClr val="FFC000"/>
                </a:solidFill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101509" y="1731061"/>
              <a:ext cx="2053047" cy="1032567"/>
            </a:xfrm>
            <a:prstGeom prst="rect">
              <a:avLst/>
            </a:prstGeom>
            <a:noFill/>
          </p:spPr>
          <p:txBody>
            <a:bodyPr wrap="square" lIns="243743" tIns="194995" rIns="243743" bIns="194995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800"/>
                </a:spcAft>
              </a:pPr>
              <a:r>
                <a:rPr lang="de-DE" sz="1867" b="1" dirty="0">
                  <a:solidFill>
                    <a:srgbClr val="7030A0"/>
                  </a:solidFill>
                </a:rPr>
                <a:t>SharePoint, On-premises</a:t>
              </a:r>
              <a:endParaRPr lang="en-US" sz="1867" b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2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30"/>
          <p:cNvSpPr>
            <a:spLocks noGrp="1"/>
          </p:cNvSpPr>
          <p:nvPr>
            <p:ph type="title"/>
          </p:nvPr>
        </p:nvSpPr>
        <p:spPr>
          <a:xfrm>
            <a:off x="870276" y="112072"/>
            <a:ext cx="10515600" cy="1325563"/>
          </a:xfrm>
        </p:spPr>
        <p:txBody>
          <a:bodyPr/>
          <a:lstStyle/>
          <a:p>
            <a:r>
              <a:rPr lang="en-GB" dirty="0"/>
              <a:t>Hybrid Cloud Search: Crawl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2"/>
          <p:cNvSpPr/>
          <p:nvPr/>
        </p:nvSpPr>
        <p:spPr bwMode="auto">
          <a:xfrm>
            <a:off x="626975" y="1119597"/>
            <a:ext cx="10655175" cy="25476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613" dirty="0">
              <a:solidFill>
                <a:srgbClr val="00188F">
                  <a:lumMod val="40000"/>
                  <a:lumOff val="60000"/>
                </a:srgbClr>
              </a:solidFill>
              <a:latin typeface="Segoe U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3479" y="3712676"/>
            <a:ext cx="1747851" cy="8208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667" spc="-93" dirty="0">
                <a:solidFill>
                  <a:srgbClr val="0088EE"/>
                </a:solidFill>
                <a:latin typeface="Segoe UI"/>
              </a:rPr>
              <a:t>SharePoint</a:t>
            </a:r>
          </a:p>
          <a:p>
            <a:pPr algn="ctr" defTabSz="1219120">
              <a:defRPr/>
            </a:pPr>
            <a:r>
              <a:rPr lang="en-GB" sz="2667" spc="-93" dirty="0">
                <a:solidFill>
                  <a:srgbClr val="0088EE"/>
                </a:solidFill>
                <a:latin typeface="Segoe UI"/>
              </a:rPr>
              <a:t>On Premises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7020" y="1159487"/>
            <a:ext cx="1495409" cy="8208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667" spc="-93" dirty="0">
                <a:solidFill>
                  <a:srgbClr val="FF8C01"/>
                </a:solidFill>
                <a:latin typeface="Segoe UI"/>
              </a:rPr>
              <a:t>SharePoint</a:t>
            </a:r>
          </a:p>
          <a:p>
            <a:pPr algn="ctr" defTabSz="1219120">
              <a:defRPr/>
            </a:pPr>
            <a:r>
              <a:rPr lang="en-GB" sz="2667" spc="-93" dirty="0">
                <a:solidFill>
                  <a:srgbClr val="FF8C01"/>
                </a:solidFill>
                <a:latin typeface="Segoe UI"/>
              </a:rPr>
              <a:t>Online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7612215" y="4403937"/>
            <a:ext cx="1891196" cy="643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091" spc="-93" dirty="0">
                <a:solidFill>
                  <a:srgbClr val="00188F">
                    <a:lumMod val="40000"/>
                    <a:lumOff val="60000"/>
                  </a:srgbClr>
                </a:solidFill>
                <a:latin typeface="Segoe UI"/>
              </a:rPr>
              <a:t>SharePoint Content Sources</a:t>
            </a:r>
          </a:p>
        </p:txBody>
      </p:sp>
      <p:grpSp>
        <p:nvGrpSpPr>
          <p:cNvPr id="8" name="Group 31"/>
          <p:cNvGrpSpPr/>
          <p:nvPr/>
        </p:nvGrpSpPr>
        <p:grpSpPr>
          <a:xfrm>
            <a:off x="6731947" y="2426856"/>
            <a:ext cx="2114484" cy="954395"/>
            <a:chOff x="7747300" y="5442007"/>
            <a:chExt cx="1896370" cy="919785"/>
          </a:xfrm>
        </p:grpSpPr>
        <p:pic>
          <p:nvPicPr>
            <p:cNvPr id="9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2453" y="5442007"/>
              <a:ext cx="690150" cy="688367"/>
            </a:xfrm>
            <a:prstGeom prst="rect">
              <a:avLst/>
            </a:prstGeom>
          </p:spPr>
        </p:pic>
        <p:sp>
          <p:nvSpPr>
            <p:cNvPr id="10" name="TextBox 33"/>
            <p:cNvSpPr txBox="1"/>
            <p:nvPr/>
          </p:nvSpPr>
          <p:spPr>
            <a:xfrm>
              <a:off x="7747300" y="6051705"/>
              <a:ext cx="1896370" cy="310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20">
                <a:defRPr/>
              </a:pPr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  <a:latin typeface="Segoe UI"/>
                </a:rPr>
                <a:t>Index Component</a:t>
              </a:r>
            </a:p>
          </p:txBody>
        </p:sp>
      </p:grpSp>
      <p:grpSp>
        <p:nvGrpSpPr>
          <p:cNvPr id="11" name="Group 34"/>
          <p:cNvGrpSpPr/>
          <p:nvPr/>
        </p:nvGrpSpPr>
        <p:grpSpPr>
          <a:xfrm>
            <a:off x="6731948" y="1325843"/>
            <a:ext cx="2184152" cy="976138"/>
            <a:chOff x="7764919" y="4319427"/>
            <a:chExt cx="1958852" cy="940739"/>
          </a:xfrm>
        </p:grpSpPr>
        <p:pic>
          <p:nvPicPr>
            <p:cNvPr id="12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0071" y="4319427"/>
              <a:ext cx="690150" cy="688367"/>
            </a:xfrm>
            <a:prstGeom prst="rect">
              <a:avLst/>
            </a:prstGeom>
          </p:spPr>
        </p:pic>
        <p:sp>
          <p:nvSpPr>
            <p:cNvPr id="13" name="TextBox 36"/>
            <p:cNvSpPr txBox="1"/>
            <p:nvPr/>
          </p:nvSpPr>
          <p:spPr>
            <a:xfrm>
              <a:off x="7764919" y="4950079"/>
              <a:ext cx="1958852" cy="3100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20">
                <a:defRPr/>
              </a:pPr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  <a:latin typeface="Segoe UI"/>
                </a:rPr>
                <a:t>Index Component</a:t>
              </a:r>
            </a:p>
          </p:txBody>
        </p:sp>
      </p:grpSp>
      <p:cxnSp>
        <p:nvCxnSpPr>
          <p:cNvPr id="14" name="Straight Arrow Connector 68"/>
          <p:cNvCxnSpPr/>
          <p:nvPr/>
        </p:nvCxnSpPr>
        <p:spPr>
          <a:xfrm flipH="1">
            <a:off x="4278284" y="4345134"/>
            <a:ext cx="3843995" cy="764423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71"/>
          <p:cNvCxnSpPr/>
          <p:nvPr/>
        </p:nvCxnSpPr>
        <p:spPr>
          <a:xfrm flipH="1" flipV="1">
            <a:off x="4584931" y="5044538"/>
            <a:ext cx="3537349" cy="342708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7"/>
          <p:cNvGrpSpPr/>
          <p:nvPr/>
        </p:nvGrpSpPr>
        <p:grpSpPr>
          <a:xfrm>
            <a:off x="2807707" y="4578492"/>
            <a:ext cx="1891196" cy="1666298"/>
            <a:chOff x="5763142" y="5322511"/>
            <a:chExt cx="1696115" cy="1605873"/>
          </a:xfrm>
        </p:grpSpPr>
        <p:pic>
          <p:nvPicPr>
            <p:cNvPr id="17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6291" y="5322511"/>
              <a:ext cx="645000" cy="643333"/>
            </a:xfrm>
            <a:prstGeom prst="rect">
              <a:avLst/>
            </a:prstGeom>
          </p:spPr>
        </p:pic>
        <p:sp>
          <p:nvSpPr>
            <p:cNvPr id="18" name="TextBox 26"/>
            <p:cNvSpPr txBox="1"/>
            <p:nvPr/>
          </p:nvSpPr>
          <p:spPr>
            <a:xfrm>
              <a:off x="5763142" y="5998123"/>
              <a:ext cx="1696115" cy="9302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20">
                <a:defRPr/>
              </a:pPr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  <a:latin typeface="Segoe UI"/>
                </a:rPr>
                <a:t>Content Processing Component</a:t>
              </a:r>
            </a:p>
          </p:txBody>
        </p:sp>
      </p:grpSp>
      <p:cxnSp>
        <p:nvCxnSpPr>
          <p:cNvPr id="19" name="Straight Arrow Connector 75"/>
          <p:cNvCxnSpPr>
            <a:stCxn id="17" idx="0"/>
          </p:cNvCxnSpPr>
          <p:nvPr/>
        </p:nvCxnSpPr>
        <p:spPr>
          <a:xfrm flipV="1">
            <a:off x="3772919" y="3678253"/>
            <a:ext cx="1280445" cy="900240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79"/>
          <p:cNvCxnSpPr>
            <a:endCxn id="12" idx="1"/>
          </p:cNvCxnSpPr>
          <p:nvPr/>
        </p:nvCxnSpPr>
        <p:spPr>
          <a:xfrm flipV="1">
            <a:off x="5335737" y="1682977"/>
            <a:ext cx="1859113" cy="1478041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4"/>
          <p:cNvCxnSpPr>
            <a:endCxn id="9" idx="1"/>
          </p:cNvCxnSpPr>
          <p:nvPr/>
        </p:nvCxnSpPr>
        <p:spPr>
          <a:xfrm flipV="1">
            <a:off x="6105267" y="2783987"/>
            <a:ext cx="1089584" cy="377596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219" y="4158911"/>
            <a:ext cx="331723" cy="393828"/>
          </a:xfrm>
          <a:prstGeom prst="rect">
            <a:avLst/>
          </a:prstGeom>
        </p:spPr>
      </p:pic>
      <p:pic>
        <p:nvPicPr>
          <p:cNvPr id="23" name="Picture 110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00767" y="4322881"/>
            <a:ext cx="332199" cy="394395"/>
          </a:xfrm>
          <a:prstGeom prst="rect">
            <a:avLst/>
          </a:prstGeom>
        </p:spPr>
      </p:pic>
      <p:pic>
        <p:nvPicPr>
          <p:cNvPr id="2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5190" y="4248952"/>
            <a:ext cx="509785" cy="622656"/>
          </a:xfrm>
          <a:prstGeom prst="rect">
            <a:avLst/>
          </a:prstGeom>
        </p:spPr>
      </p:pic>
      <p:pic>
        <p:nvPicPr>
          <p:cNvPr id="25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2369" y="4584533"/>
            <a:ext cx="509785" cy="622656"/>
          </a:xfrm>
          <a:prstGeom prst="rect">
            <a:avLst/>
          </a:prstGeom>
        </p:spPr>
      </p:pic>
      <p:pic>
        <p:nvPicPr>
          <p:cNvPr id="26" name="Picture 4" descr="http://www.mydoorsign.com/img/lg/D/Pull-Push-Set-Aluminum-Door-Sign-DP-0064.g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51316" r="-10" b="2772"/>
          <a:stretch/>
        </p:blipFill>
        <p:spPr bwMode="auto">
          <a:xfrm>
            <a:off x="4477478" y="3218262"/>
            <a:ext cx="1541695" cy="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en.share-gate.com/~/media/Modules/EviBlog/SharegateBlog/2013/January/SharePoint-2013-Logo-Migration.ash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630" y="3731916"/>
            <a:ext cx="1827493" cy="5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s://images-eu.ssl-images-amazon.com/images/G/02/uk-videogames/2010/B001GQ2BWC/ICON-FSHAR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71" y="5044538"/>
            <a:ext cx="875679" cy="81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646" y="1980996"/>
            <a:ext cx="509785" cy="6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38200" y="23627"/>
            <a:ext cx="10515600" cy="1325563"/>
          </a:xfrm>
        </p:spPr>
        <p:txBody>
          <a:bodyPr/>
          <a:lstStyle/>
          <a:p>
            <a:r>
              <a:rPr lang="de-DE" dirty="0"/>
              <a:t>Hybrid Cloud Search: Query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Rectangle 9"/>
          <p:cNvSpPr/>
          <p:nvPr/>
        </p:nvSpPr>
        <p:spPr bwMode="auto">
          <a:xfrm>
            <a:off x="2129655" y="3631990"/>
            <a:ext cx="9482280" cy="2562865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61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Rectangle 2"/>
          <p:cNvSpPr/>
          <p:nvPr/>
        </p:nvSpPr>
        <p:spPr bwMode="auto">
          <a:xfrm>
            <a:off x="2129655" y="1032477"/>
            <a:ext cx="9482280" cy="25628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613" dirty="0">
              <a:solidFill>
                <a:srgbClr val="00188F">
                  <a:lumMod val="40000"/>
                  <a:lumOff val="60000"/>
                </a:srgbClr>
              </a:solidFill>
              <a:latin typeface="Segoe UI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9799822" y="3641040"/>
            <a:ext cx="1747851" cy="8208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667" spc="-93" dirty="0">
                <a:solidFill>
                  <a:srgbClr val="0088EE"/>
                </a:solidFill>
                <a:latin typeface="Segoe UI"/>
              </a:rPr>
              <a:t>SharePoint</a:t>
            </a:r>
          </a:p>
          <a:p>
            <a:pPr algn="ctr" defTabSz="1219120">
              <a:defRPr/>
            </a:pPr>
            <a:r>
              <a:rPr lang="en-GB" sz="2667" spc="-93" dirty="0">
                <a:solidFill>
                  <a:srgbClr val="0088EE"/>
                </a:solidFill>
                <a:latin typeface="Segoe UI"/>
              </a:rPr>
              <a:t>On Premises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9981231" y="1078175"/>
            <a:ext cx="1495409" cy="8208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667" spc="-93" dirty="0">
                <a:solidFill>
                  <a:srgbClr val="FF8C01"/>
                </a:solidFill>
                <a:latin typeface="Segoe UI"/>
              </a:rPr>
              <a:t>SharePoint</a:t>
            </a:r>
          </a:p>
          <a:p>
            <a:pPr algn="ctr" defTabSz="1219120">
              <a:defRPr/>
            </a:pPr>
            <a:r>
              <a:rPr lang="en-GB" sz="2667" spc="-93" dirty="0">
                <a:solidFill>
                  <a:srgbClr val="FF8C01"/>
                </a:solidFill>
                <a:latin typeface="Segoe UI"/>
              </a:rPr>
              <a:t>Online</a:t>
            </a:r>
          </a:p>
        </p:txBody>
      </p:sp>
      <p:grpSp>
        <p:nvGrpSpPr>
          <p:cNvPr id="8" name="Group 6"/>
          <p:cNvGrpSpPr/>
          <p:nvPr/>
        </p:nvGrpSpPr>
        <p:grpSpPr>
          <a:xfrm>
            <a:off x="165405" y="1423470"/>
            <a:ext cx="1258403" cy="1237253"/>
            <a:chOff x="5665253" y="5206589"/>
            <a:chExt cx="1268196" cy="1185307"/>
          </a:xfrm>
        </p:grpSpPr>
        <p:pic>
          <p:nvPicPr>
            <p:cNvPr id="9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069" y="5206589"/>
              <a:ext cx="961380" cy="799079"/>
            </a:xfrm>
            <a:prstGeom prst="rect">
              <a:avLst/>
            </a:prstGeom>
          </p:spPr>
        </p:pic>
        <p:pic>
          <p:nvPicPr>
            <p:cNvPr id="10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5253" y="5480005"/>
              <a:ext cx="820001" cy="911891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306" y="1076677"/>
            <a:ext cx="640111" cy="624608"/>
          </a:xfrm>
          <a:prstGeom prst="rect">
            <a:avLst/>
          </a:prstGeom>
        </p:spPr>
      </p:pic>
      <p:grpSp>
        <p:nvGrpSpPr>
          <p:cNvPr id="14" name="Group 31"/>
          <p:cNvGrpSpPr/>
          <p:nvPr/>
        </p:nvGrpSpPr>
        <p:grpSpPr>
          <a:xfrm>
            <a:off x="7435203" y="2447871"/>
            <a:ext cx="2195456" cy="976144"/>
            <a:chOff x="7618904" y="5538137"/>
            <a:chExt cx="2212541" cy="935163"/>
          </a:xfrm>
        </p:grpSpPr>
        <p:pic>
          <p:nvPicPr>
            <p:cNvPr id="15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7499" y="5538137"/>
              <a:ext cx="690150" cy="688367"/>
            </a:xfrm>
            <a:prstGeom prst="rect">
              <a:avLst/>
            </a:prstGeom>
          </p:spPr>
        </p:pic>
        <p:sp>
          <p:nvSpPr>
            <p:cNvPr id="16" name="TextBox 33"/>
            <p:cNvSpPr txBox="1"/>
            <p:nvPr/>
          </p:nvSpPr>
          <p:spPr>
            <a:xfrm>
              <a:off x="7618904" y="6165053"/>
              <a:ext cx="2212541" cy="308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20">
                <a:defRPr/>
              </a:pPr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  <a:latin typeface="Segoe UI"/>
                </a:rPr>
                <a:t>Index Component</a:t>
              </a:r>
            </a:p>
          </p:txBody>
        </p:sp>
      </p:grpSp>
      <p:grpSp>
        <p:nvGrpSpPr>
          <p:cNvPr id="17" name="Group 34"/>
          <p:cNvGrpSpPr/>
          <p:nvPr/>
        </p:nvGrpSpPr>
        <p:grpSpPr>
          <a:xfrm>
            <a:off x="7807680" y="1241377"/>
            <a:ext cx="1942505" cy="1045944"/>
            <a:chOff x="8011895" y="4320798"/>
            <a:chExt cx="1957621" cy="1002032"/>
          </a:xfrm>
        </p:grpSpPr>
        <p:pic>
          <p:nvPicPr>
            <p:cNvPr id="18" name="Pictur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0202" y="4320798"/>
              <a:ext cx="690150" cy="688367"/>
            </a:xfrm>
            <a:prstGeom prst="rect">
              <a:avLst/>
            </a:prstGeom>
          </p:spPr>
        </p:pic>
        <p:sp>
          <p:nvSpPr>
            <p:cNvPr id="19" name="TextBox 36"/>
            <p:cNvSpPr txBox="1"/>
            <p:nvPr/>
          </p:nvSpPr>
          <p:spPr>
            <a:xfrm>
              <a:off x="8011895" y="5014583"/>
              <a:ext cx="1957621" cy="308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20">
                <a:defRPr/>
              </a:pPr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  <a:latin typeface="Segoe UI"/>
                </a:rPr>
                <a:t>Index Component</a:t>
              </a:r>
            </a:p>
          </p:txBody>
        </p:sp>
      </p:grpSp>
      <p:grpSp>
        <p:nvGrpSpPr>
          <p:cNvPr id="20" name="Group 37"/>
          <p:cNvGrpSpPr/>
          <p:nvPr/>
        </p:nvGrpSpPr>
        <p:grpSpPr>
          <a:xfrm>
            <a:off x="4183441" y="2192927"/>
            <a:ext cx="1683019" cy="1156567"/>
            <a:chOff x="5736105" y="5361722"/>
            <a:chExt cx="1696115" cy="1108007"/>
          </a:xfrm>
        </p:grpSpPr>
        <p:pic>
          <p:nvPicPr>
            <p:cNvPr id="21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07446" y="5361722"/>
              <a:ext cx="645000" cy="643333"/>
            </a:xfrm>
            <a:prstGeom prst="rect">
              <a:avLst/>
            </a:prstGeom>
          </p:spPr>
        </p:pic>
        <p:sp>
          <p:nvSpPr>
            <p:cNvPr id="22" name="TextBox 39"/>
            <p:cNvSpPr txBox="1"/>
            <p:nvPr/>
          </p:nvSpPr>
          <p:spPr>
            <a:xfrm>
              <a:off x="5736105" y="5919212"/>
              <a:ext cx="1696115" cy="5505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20">
                <a:defRPr/>
              </a:pPr>
              <a:r>
                <a:rPr lang="en-GB" sz="1867" spc="-93" dirty="0">
                  <a:solidFill>
                    <a:srgbClr val="00188F">
                      <a:lumMod val="40000"/>
                      <a:lumOff val="60000"/>
                    </a:srgbClr>
                  </a:solidFill>
                  <a:latin typeface="Segoe UI"/>
                </a:rPr>
                <a:t>Query Processing Component</a:t>
              </a:r>
            </a:p>
          </p:txBody>
        </p:sp>
      </p:grpSp>
      <p:sp>
        <p:nvSpPr>
          <p:cNvPr id="24" name="TextBox 43"/>
          <p:cNvSpPr txBox="1"/>
          <p:nvPr/>
        </p:nvSpPr>
        <p:spPr>
          <a:xfrm>
            <a:off x="1979287" y="1828634"/>
            <a:ext cx="557875" cy="820396"/>
          </a:xfrm>
          <a:prstGeom prst="rect">
            <a:avLst/>
          </a:prstGeom>
          <a:noFill/>
        </p:spPr>
        <p:txBody>
          <a:bodyPr wrap="square" lIns="238984" tIns="191188" rIns="238984" bIns="191188" rtlCol="0">
            <a:spAutoFit/>
          </a:bodyPr>
          <a:lstStyle/>
          <a:p>
            <a:pPr defTabSz="1219120">
              <a:lnSpc>
                <a:spcPct val="90000"/>
              </a:lnSpc>
              <a:spcAft>
                <a:spcPts val="784"/>
              </a:spcAft>
              <a:defRPr/>
            </a:pPr>
            <a:r>
              <a:rPr lang="en-GB" sz="3136" b="1" dirty="0">
                <a:solidFill>
                  <a:srgbClr val="FFC000"/>
                </a:solidFill>
                <a:latin typeface="Segoe UI"/>
              </a:rPr>
              <a:t>?</a:t>
            </a:r>
          </a:p>
        </p:txBody>
      </p:sp>
      <p:sp>
        <p:nvSpPr>
          <p:cNvPr id="25" name="Right Arrow 44"/>
          <p:cNvSpPr/>
          <p:nvPr/>
        </p:nvSpPr>
        <p:spPr bwMode="auto">
          <a:xfrm>
            <a:off x="1813839" y="2357253"/>
            <a:ext cx="1180268" cy="225935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61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26" name="Straight Arrow Connector 79"/>
          <p:cNvCxnSpPr>
            <a:endCxn id="18" idx="1"/>
          </p:cNvCxnSpPr>
          <p:nvPr/>
        </p:nvCxnSpPr>
        <p:spPr>
          <a:xfrm flipV="1">
            <a:off x="6406816" y="1600644"/>
            <a:ext cx="1746480" cy="1517208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81"/>
          <p:cNvSpPr/>
          <p:nvPr/>
        </p:nvSpPr>
        <p:spPr>
          <a:xfrm>
            <a:off x="5119828" y="1351398"/>
            <a:ext cx="907339" cy="954473"/>
          </a:xfrm>
          <a:prstGeom prst="arc">
            <a:avLst>
              <a:gd name="adj1" fmla="val 8488005"/>
              <a:gd name="adj2" fmla="val 6102925"/>
            </a:avLst>
          </a:prstGeom>
          <a:ln w="44450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20">
              <a:defRPr/>
            </a:pPr>
            <a:endParaRPr lang="en-GB" sz="2352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29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7547" y="1087271"/>
            <a:ext cx="794767" cy="631052"/>
          </a:xfrm>
          <a:prstGeom prst="rect">
            <a:avLst/>
          </a:prstGeom>
        </p:spPr>
      </p:pic>
      <p:cxnSp>
        <p:nvCxnSpPr>
          <p:cNvPr id="31" name="Straight Arrow Connector 84"/>
          <p:cNvCxnSpPr>
            <a:endCxn id="15" idx="1"/>
          </p:cNvCxnSpPr>
          <p:nvPr/>
        </p:nvCxnSpPr>
        <p:spPr>
          <a:xfrm flipV="1">
            <a:off x="6751294" y="2807138"/>
            <a:ext cx="1168732" cy="484156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87"/>
          <p:cNvCxnSpPr>
            <a:stCxn id="18" idx="1"/>
          </p:cNvCxnSpPr>
          <p:nvPr/>
        </p:nvCxnSpPr>
        <p:spPr>
          <a:xfrm flipH="1">
            <a:off x="6360011" y="1600650"/>
            <a:ext cx="1793284" cy="364748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88"/>
          <p:cNvCxnSpPr>
            <a:stCxn id="15" idx="1"/>
          </p:cNvCxnSpPr>
          <p:nvPr/>
        </p:nvCxnSpPr>
        <p:spPr>
          <a:xfrm flipH="1" flipV="1">
            <a:off x="6050580" y="2725135"/>
            <a:ext cx="1869445" cy="82013"/>
          </a:xfrm>
          <a:prstGeom prst="straightConnector1">
            <a:avLst/>
          </a:prstGeom>
          <a:ln w="53975">
            <a:solidFill>
              <a:srgbClr val="FFC000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09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18361" y="2020030"/>
            <a:ext cx="295631" cy="396749"/>
          </a:xfrm>
          <a:prstGeom prst="rect">
            <a:avLst/>
          </a:prstGeom>
        </p:spPr>
      </p:pic>
      <p:grpSp>
        <p:nvGrpSpPr>
          <p:cNvPr id="56" name="Gruppieren 55"/>
          <p:cNvGrpSpPr/>
          <p:nvPr/>
        </p:nvGrpSpPr>
        <p:grpSpPr>
          <a:xfrm>
            <a:off x="1750005" y="2347536"/>
            <a:ext cx="1892411" cy="626373"/>
            <a:chOff x="1312504" y="1760652"/>
            <a:chExt cx="1419308" cy="469780"/>
          </a:xfrm>
        </p:grpSpPr>
        <p:sp>
          <p:nvSpPr>
            <p:cNvPr id="34" name="Left Arrow 107"/>
            <p:cNvSpPr/>
            <p:nvPr/>
          </p:nvSpPr>
          <p:spPr bwMode="auto">
            <a:xfrm>
              <a:off x="1312504" y="2033549"/>
              <a:ext cx="972829" cy="153210"/>
            </a:xfrm>
            <a:prstGeom prst="leftArrow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60944" rIns="0" bIns="6094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52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26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6" name="Picture 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391560" y="1760652"/>
              <a:ext cx="340252" cy="469780"/>
            </a:xfrm>
            <a:prstGeom prst="rect">
              <a:avLst/>
            </a:prstGeom>
          </p:spPr>
        </p:pic>
      </p:grpSp>
      <p:sp>
        <p:nvSpPr>
          <p:cNvPr id="37" name="TextBox 66"/>
          <p:cNvSpPr txBox="1"/>
          <p:nvPr/>
        </p:nvSpPr>
        <p:spPr>
          <a:xfrm>
            <a:off x="99921" y="2689110"/>
            <a:ext cx="1571776" cy="6435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091" spc="-93" dirty="0">
                <a:solidFill>
                  <a:srgbClr val="505050"/>
                </a:solidFill>
                <a:latin typeface="Segoe UI"/>
              </a:rPr>
              <a:t>Authenticated </a:t>
            </a:r>
          </a:p>
          <a:p>
            <a:pPr algn="ctr" defTabSz="1219120">
              <a:defRPr/>
            </a:pPr>
            <a:r>
              <a:rPr lang="en-GB" sz="2091" spc="-93" dirty="0">
                <a:solidFill>
                  <a:srgbClr val="505050"/>
                </a:solidFill>
                <a:latin typeface="Segoe UI"/>
              </a:rPr>
              <a:t>User</a:t>
            </a:r>
          </a:p>
        </p:txBody>
      </p:sp>
      <p:sp>
        <p:nvSpPr>
          <p:cNvPr id="39" name="TextBox 77"/>
          <p:cNvSpPr txBox="1"/>
          <p:nvPr/>
        </p:nvSpPr>
        <p:spPr>
          <a:xfrm>
            <a:off x="4019919" y="1802302"/>
            <a:ext cx="557875" cy="820396"/>
          </a:xfrm>
          <a:prstGeom prst="rect">
            <a:avLst/>
          </a:prstGeom>
          <a:noFill/>
        </p:spPr>
        <p:txBody>
          <a:bodyPr wrap="square" lIns="238984" tIns="191188" rIns="238984" bIns="191188" rtlCol="0">
            <a:spAutoFit/>
          </a:bodyPr>
          <a:lstStyle/>
          <a:p>
            <a:pPr defTabSz="1219120">
              <a:lnSpc>
                <a:spcPct val="90000"/>
              </a:lnSpc>
              <a:spcAft>
                <a:spcPts val="784"/>
              </a:spcAft>
              <a:defRPr/>
            </a:pPr>
            <a:r>
              <a:rPr lang="en-GB" sz="3136" b="1" dirty="0">
                <a:solidFill>
                  <a:srgbClr val="FFC000"/>
                </a:solidFill>
                <a:latin typeface="Segoe UI"/>
              </a:rPr>
              <a:t>?</a:t>
            </a:r>
          </a:p>
        </p:txBody>
      </p:sp>
      <p:sp>
        <p:nvSpPr>
          <p:cNvPr id="40" name="Right Arrow 78"/>
          <p:cNvSpPr/>
          <p:nvPr/>
        </p:nvSpPr>
        <p:spPr bwMode="auto">
          <a:xfrm>
            <a:off x="3679925" y="2341487"/>
            <a:ext cx="1084828" cy="214204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61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1" name="TextBox 89"/>
          <p:cNvSpPr txBox="1"/>
          <p:nvPr/>
        </p:nvSpPr>
        <p:spPr>
          <a:xfrm>
            <a:off x="8197678" y="4682185"/>
            <a:ext cx="2077513" cy="6435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091" spc="-93" dirty="0">
                <a:solidFill>
                  <a:srgbClr val="00188F">
                    <a:lumMod val="40000"/>
                    <a:lumOff val="60000"/>
                  </a:srgbClr>
                </a:solidFill>
                <a:latin typeface="Segoe UI"/>
              </a:rPr>
              <a:t>SharePoint Content Sources</a:t>
            </a:r>
          </a:p>
        </p:txBody>
      </p:sp>
      <p:cxnSp>
        <p:nvCxnSpPr>
          <p:cNvPr id="42" name="Straight Arrow Connector 90"/>
          <p:cNvCxnSpPr/>
          <p:nvPr/>
        </p:nvCxnSpPr>
        <p:spPr>
          <a:xfrm flipH="1" flipV="1">
            <a:off x="1730707" y="3117854"/>
            <a:ext cx="6586261" cy="1469749"/>
          </a:xfrm>
          <a:prstGeom prst="straightConnector1">
            <a:avLst/>
          </a:prstGeom>
          <a:ln w="53975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91"/>
          <p:cNvCxnSpPr>
            <a:stCxn id="45" idx="1"/>
          </p:cNvCxnSpPr>
          <p:nvPr/>
        </p:nvCxnSpPr>
        <p:spPr>
          <a:xfrm flipH="1" flipV="1">
            <a:off x="1479493" y="3448539"/>
            <a:ext cx="7329707" cy="2286955"/>
          </a:xfrm>
          <a:prstGeom prst="straightConnector1">
            <a:avLst/>
          </a:prstGeom>
          <a:ln w="53975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http://en.share-gate.com/~/media/Modules/EviBlog/SharegateBlog/2013/January/SharePoint-2013-Logo-Migration.ash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77" y="4042043"/>
            <a:ext cx="1626328" cy="5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https://images-eu.ssl-images-amazon.com/images/G/02/uk-videogames/2010/B001GQ2BWC/ICON-FSHARE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200" y="5325609"/>
            <a:ext cx="779285" cy="8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42"/>
          <p:cNvSpPr txBox="1"/>
          <p:nvPr/>
        </p:nvSpPr>
        <p:spPr>
          <a:xfrm>
            <a:off x="5353661" y="1568415"/>
            <a:ext cx="1397632" cy="6564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133" spc="-93" dirty="0">
                <a:solidFill>
                  <a:srgbClr val="00188F">
                    <a:lumMod val="40000"/>
                    <a:lumOff val="60000"/>
                  </a:srgbClr>
                </a:solidFill>
                <a:latin typeface="Segoe UI"/>
              </a:rPr>
              <a:t>User Profile Service App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2548457" y="1599817"/>
            <a:ext cx="1482392" cy="6435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219120">
              <a:defRPr/>
            </a:pPr>
            <a:r>
              <a:rPr lang="en-GB" sz="2091" spc="-93" dirty="0">
                <a:solidFill>
                  <a:srgbClr val="00188F">
                    <a:lumMod val="40000"/>
                    <a:lumOff val="60000"/>
                  </a:srgbClr>
                </a:solidFill>
                <a:latin typeface="Segoe UI"/>
              </a:rPr>
              <a:t>On Premises </a:t>
            </a:r>
          </a:p>
          <a:p>
            <a:pPr algn="ctr" defTabSz="1219120">
              <a:defRPr/>
            </a:pPr>
            <a:r>
              <a:rPr lang="en-GB" sz="2091" spc="-93" dirty="0">
                <a:solidFill>
                  <a:srgbClr val="00188F">
                    <a:lumMod val="40000"/>
                    <a:lumOff val="60000"/>
                  </a:srgbClr>
                </a:solidFill>
                <a:latin typeface="Segoe UI"/>
              </a:rPr>
              <a:t>Search Center</a:t>
            </a:r>
          </a:p>
        </p:txBody>
      </p:sp>
    </p:spTree>
    <p:extLst>
      <p:ext uri="{BB962C8B-B14F-4D97-AF65-F5344CB8AC3E}">
        <p14:creationId xmlns:p14="http://schemas.microsoft.com/office/powerpoint/2010/main" val="392895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7" grpId="0" animBg="1"/>
      <p:bldP spid="39" grpId="0"/>
      <p:bldP spid="40" grpId="0" animBg="1"/>
      <p:bldP spid="41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271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 Search Service Application – Setup 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017066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48" y="934901"/>
            <a:ext cx="10412627" cy="5548452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0990" indent="-380990">
              <a:buFont typeface="Wingdings" panose="05000000000000000000" pitchFamily="2" charset="2"/>
              <a:buChar char="§"/>
            </a:pPr>
            <a:r>
              <a:rPr lang="de-DE" sz="2667" dirty="0">
                <a:solidFill>
                  <a:srgbClr val="13365E"/>
                </a:solidFill>
              </a:rPr>
              <a:t>Prerequisites</a:t>
            </a:r>
          </a:p>
          <a:p>
            <a:pPr marL="856467" lvl="1" indent="-38099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rgbClr val="13365E"/>
                </a:solidFill>
              </a:rPr>
              <a:t>Setup AD </a:t>
            </a:r>
            <a:r>
              <a:rPr lang="de-DE" dirty="0" err="1">
                <a:solidFill>
                  <a:srgbClr val="13365E"/>
                </a:solidFill>
              </a:rPr>
              <a:t>Sync</a:t>
            </a:r>
            <a:r>
              <a:rPr lang="de-DE" dirty="0">
                <a:solidFill>
                  <a:srgbClr val="13365E"/>
                </a:solidFill>
              </a:rPr>
              <a:t> </a:t>
            </a:r>
          </a:p>
          <a:p>
            <a:pPr marL="856467" lvl="1" indent="-38099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dirty="0">
                <a:solidFill>
                  <a:srgbClr val="13365E"/>
                </a:solidFill>
                <a:hlinkClick r:id="rId4"/>
              </a:rPr>
              <a:t>Create Hybrid Cloud Search Service Application</a:t>
            </a:r>
            <a:endParaRPr lang="de-DE" dirty="0">
              <a:solidFill>
                <a:srgbClr val="13365E"/>
              </a:solidFill>
            </a:endParaRPr>
          </a:p>
          <a:p>
            <a:pPr marL="1331943" lvl="2" indent="-38099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13365E"/>
                </a:solidFill>
              </a:rPr>
              <a:t>$</a:t>
            </a:r>
            <a:r>
              <a:rPr lang="en-US" sz="2400" dirty="0" err="1">
                <a:solidFill>
                  <a:srgbClr val="13365E"/>
                </a:solidFill>
              </a:rPr>
              <a:t>searchApp</a:t>
            </a:r>
            <a:r>
              <a:rPr lang="en-US" sz="2400" dirty="0">
                <a:solidFill>
                  <a:srgbClr val="13365E"/>
                </a:solidFill>
              </a:rPr>
              <a:t> = New-</a:t>
            </a:r>
            <a:r>
              <a:rPr lang="en-US" sz="2400" dirty="0" err="1">
                <a:solidFill>
                  <a:srgbClr val="13365E"/>
                </a:solidFill>
              </a:rPr>
              <a:t>SPEnterpriseSearchServiceApplication</a:t>
            </a:r>
            <a:r>
              <a:rPr lang="en-US" sz="2400" dirty="0">
                <a:solidFill>
                  <a:srgbClr val="13365E"/>
                </a:solidFill>
              </a:rPr>
              <a:t> -Name $</a:t>
            </a:r>
            <a:r>
              <a:rPr lang="en-US" sz="2400" dirty="0" err="1">
                <a:solidFill>
                  <a:srgbClr val="13365E"/>
                </a:solidFill>
              </a:rPr>
              <a:t>SearchServiceAppName</a:t>
            </a:r>
            <a:r>
              <a:rPr lang="en-US" sz="2400" dirty="0">
                <a:solidFill>
                  <a:srgbClr val="13365E"/>
                </a:solidFill>
              </a:rPr>
              <a:t> –</a:t>
            </a:r>
            <a:r>
              <a:rPr lang="en-US" sz="2400" dirty="0" err="1">
                <a:solidFill>
                  <a:srgbClr val="13365E"/>
                </a:solidFill>
              </a:rPr>
              <a:t>ApplicationPool</a:t>
            </a:r>
            <a:r>
              <a:rPr lang="en-US" sz="2400" dirty="0">
                <a:solidFill>
                  <a:srgbClr val="13365E"/>
                </a:solidFill>
              </a:rPr>
              <a:t> $</a:t>
            </a:r>
            <a:r>
              <a:rPr lang="en-US" sz="2400" dirty="0" err="1">
                <a:solidFill>
                  <a:srgbClr val="13365E"/>
                </a:solidFill>
              </a:rPr>
              <a:t>appPool</a:t>
            </a:r>
            <a:r>
              <a:rPr lang="en-US" sz="2400" dirty="0">
                <a:solidFill>
                  <a:srgbClr val="13365E"/>
                </a:solidFill>
              </a:rPr>
              <a:t> -</a:t>
            </a:r>
            <a:r>
              <a:rPr lang="en-US" sz="2400" dirty="0" err="1">
                <a:solidFill>
                  <a:srgbClr val="13365E"/>
                </a:solidFill>
              </a:rPr>
              <a:t>DatabaseServer</a:t>
            </a:r>
            <a:r>
              <a:rPr lang="en-US" sz="2400" dirty="0">
                <a:solidFill>
                  <a:srgbClr val="13365E"/>
                </a:solidFill>
              </a:rPr>
              <a:t> $</a:t>
            </a:r>
            <a:r>
              <a:rPr lang="en-US" sz="2400" dirty="0" err="1">
                <a:solidFill>
                  <a:srgbClr val="13365E"/>
                </a:solidFill>
              </a:rPr>
              <a:t>DatabaseServerName</a:t>
            </a:r>
            <a:r>
              <a:rPr lang="en-US" sz="2400" dirty="0">
                <a:solidFill>
                  <a:srgbClr val="13365E"/>
                </a:solidFill>
              </a:rPr>
              <a:t> </a:t>
            </a:r>
            <a:r>
              <a:rPr lang="en-US" sz="2400" b="1" dirty="0">
                <a:solidFill>
                  <a:srgbClr val="13365E"/>
                </a:solidFill>
              </a:rPr>
              <a:t>-</a:t>
            </a:r>
            <a:r>
              <a:rPr lang="en-US" sz="2400" b="1" dirty="0" err="1">
                <a:solidFill>
                  <a:srgbClr val="13365E"/>
                </a:solidFill>
              </a:rPr>
              <a:t>CloudIndex</a:t>
            </a:r>
            <a:r>
              <a:rPr lang="en-US" sz="2400" b="1" dirty="0">
                <a:solidFill>
                  <a:srgbClr val="13365E"/>
                </a:solidFill>
              </a:rPr>
              <a:t> $true</a:t>
            </a:r>
            <a:r>
              <a:rPr lang="en-US" sz="2400" dirty="0">
                <a:solidFill>
                  <a:srgbClr val="13365E"/>
                </a:solidFill>
              </a:rPr>
              <a:t>  </a:t>
            </a:r>
            <a:endParaRPr lang="en-GB" sz="2400" dirty="0">
              <a:solidFill>
                <a:srgbClr val="13365E"/>
              </a:solidFill>
            </a:endParaRPr>
          </a:p>
          <a:p>
            <a:pPr marL="1331943" lvl="2" indent="-38099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13365E"/>
                </a:solidFill>
              </a:rPr>
              <a:t>$</a:t>
            </a:r>
            <a:r>
              <a:rPr lang="en-GB" sz="2400" dirty="0" err="1">
                <a:solidFill>
                  <a:srgbClr val="13365E"/>
                </a:solidFill>
              </a:rPr>
              <a:t>searchApp.SetProperty</a:t>
            </a:r>
            <a:r>
              <a:rPr lang="en-GB" sz="2400" dirty="0">
                <a:solidFill>
                  <a:srgbClr val="13365E"/>
                </a:solidFill>
              </a:rPr>
              <a:t>("IsHybrid",1)     </a:t>
            </a:r>
          </a:p>
          <a:p>
            <a:pPr marL="856467" lvl="1" indent="-38099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365E"/>
                </a:solidFill>
              </a:rPr>
              <a:t>Microsoft online sign in assistant - </a:t>
            </a:r>
            <a:r>
              <a:rPr lang="en-US" dirty="0">
                <a:solidFill>
                  <a:srgbClr val="13365E"/>
                </a:solidFill>
                <a:hlinkClick r:id="rId5"/>
              </a:rPr>
              <a:t>http://www.microsoft.com/en-us/download/details.aspx?id=39267</a:t>
            </a:r>
            <a:r>
              <a:rPr lang="en-US" dirty="0">
                <a:solidFill>
                  <a:srgbClr val="13365E"/>
                </a:solidFill>
              </a:rPr>
              <a:t>       </a:t>
            </a:r>
          </a:p>
          <a:p>
            <a:pPr marL="856467" lvl="1" indent="-38099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13365E"/>
                </a:solidFill>
              </a:rPr>
              <a:t>Microsoft Azure AD PowerShell - </a:t>
            </a:r>
            <a:r>
              <a:rPr lang="en-US" dirty="0">
                <a:solidFill>
                  <a:srgbClr val="13365E"/>
                </a:solidFill>
                <a:hlinkClick r:id="rId6"/>
              </a:rPr>
              <a:t>http://go.microsoft.com/fwlink/p/?linkid=236297</a:t>
            </a:r>
            <a:r>
              <a:rPr lang="en-US" dirty="0">
                <a:solidFill>
                  <a:srgbClr val="13365E"/>
                </a:solidFill>
              </a:rPr>
              <a:t>  </a:t>
            </a:r>
            <a:endParaRPr lang="de-DE" dirty="0">
              <a:solidFill>
                <a:srgbClr val="1336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7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05" y="1165562"/>
            <a:ext cx="8765060" cy="4670533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38200" y="279228"/>
            <a:ext cx="10515600" cy="1325563"/>
          </a:xfrm>
        </p:spPr>
        <p:txBody>
          <a:bodyPr/>
          <a:lstStyle/>
          <a:p>
            <a:r>
              <a:rPr lang="de-DE" dirty="0"/>
              <a:t>Setup #2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2213231" y="1383958"/>
            <a:ext cx="8814367" cy="3703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§"/>
            </a:pPr>
            <a:r>
              <a:rPr lang="de-DE" sz="2933" dirty="0">
                <a:solidFill>
                  <a:srgbClr val="13365E"/>
                </a:solidFill>
                <a:hlinkClick r:id="rId4"/>
              </a:rPr>
              <a:t>Run Onboarding Script: </a:t>
            </a:r>
            <a:endParaRPr lang="de-DE" sz="2933" dirty="0">
              <a:solidFill>
                <a:srgbClr val="13365E"/>
              </a:solidFill>
            </a:endParaRPr>
          </a:p>
          <a:p>
            <a:pPr marL="932665" lvl="1" indent="-457189">
              <a:buFont typeface="Wingdings" panose="05000000000000000000" pitchFamily="2" charset="2"/>
              <a:buChar char="§"/>
            </a:pPr>
            <a:r>
              <a:rPr lang="en-US" sz="2933" dirty="0">
                <a:solidFill>
                  <a:srgbClr val="13365E"/>
                </a:solidFill>
              </a:rPr>
              <a:t>Get-</a:t>
            </a:r>
            <a:r>
              <a:rPr lang="en-US" sz="2933" dirty="0" err="1">
                <a:solidFill>
                  <a:srgbClr val="13365E"/>
                </a:solidFill>
              </a:rPr>
              <a:t>HybridSSA</a:t>
            </a:r>
            <a:endParaRPr lang="en-US" sz="2933" dirty="0">
              <a:solidFill>
                <a:srgbClr val="13365E"/>
              </a:solidFill>
            </a:endParaRPr>
          </a:p>
          <a:p>
            <a:pPr marL="932665" lvl="1" indent="-457189">
              <a:buFont typeface="Wingdings" panose="05000000000000000000" pitchFamily="2" charset="2"/>
              <a:buChar char="§"/>
            </a:pPr>
            <a:r>
              <a:rPr lang="en-US" sz="2933" dirty="0">
                <a:solidFill>
                  <a:srgbClr val="13365E"/>
                </a:solidFill>
              </a:rPr>
              <a:t>Prepare-Environment</a:t>
            </a:r>
          </a:p>
          <a:p>
            <a:pPr marL="932665" lvl="1" indent="-457189">
              <a:buFont typeface="Wingdings" panose="05000000000000000000" pitchFamily="2" charset="2"/>
              <a:buChar char="§"/>
            </a:pPr>
            <a:r>
              <a:rPr lang="en-US" sz="2933" dirty="0">
                <a:solidFill>
                  <a:srgbClr val="13365E"/>
                </a:solidFill>
              </a:rPr>
              <a:t>Connect-</a:t>
            </a:r>
            <a:r>
              <a:rPr lang="en-US" sz="2933" dirty="0" err="1">
                <a:solidFill>
                  <a:srgbClr val="13365E"/>
                </a:solidFill>
              </a:rPr>
              <a:t>SPFarmToAAD</a:t>
            </a:r>
            <a:endParaRPr lang="en-US" sz="2933" dirty="0">
              <a:solidFill>
                <a:srgbClr val="13365E"/>
              </a:solidFill>
            </a:endParaRPr>
          </a:p>
          <a:p>
            <a:pPr marL="932665" lvl="1" indent="-457189">
              <a:buFont typeface="Wingdings" panose="05000000000000000000" pitchFamily="2" charset="2"/>
              <a:buChar char="§"/>
            </a:pPr>
            <a:r>
              <a:rPr lang="en-US" sz="2933" dirty="0">
                <a:solidFill>
                  <a:srgbClr val="13365E"/>
                </a:solidFill>
              </a:rPr>
              <a:t>Add-</a:t>
            </a:r>
            <a:r>
              <a:rPr lang="en-US" sz="2933" dirty="0" err="1">
                <a:solidFill>
                  <a:srgbClr val="13365E"/>
                </a:solidFill>
              </a:rPr>
              <a:t>ServicePrincipal</a:t>
            </a:r>
            <a:endParaRPr lang="en-US" sz="2933" dirty="0">
              <a:solidFill>
                <a:srgbClr val="13365E"/>
              </a:solidFill>
            </a:endParaRPr>
          </a:p>
          <a:p>
            <a:pPr marL="932665" lvl="1" indent="-457189">
              <a:buFont typeface="Wingdings" panose="05000000000000000000" pitchFamily="2" charset="2"/>
              <a:buChar char="§"/>
            </a:pPr>
            <a:r>
              <a:rPr lang="en-US" sz="2933" dirty="0" err="1">
                <a:solidFill>
                  <a:srgbClr val="13365E"/>
                </a:solidFill>
              </a:rPr>
              <a:t>PreparePushTenant</a:t>
            </a:r>
            <a:endParaRPr lang="en-US" sz="2933" dirty="0">
              <a:solidFill>
                <a:srgbClr val="13365E"/>
              </a:solidFill>
            </a:endParaRPr>
          </a:p>
          <a:p>
            <a:pPr lvl="1"/>
            <a:endParaRPr lang="de-DE" sz="2933" dirty="0">
              <a:solidFill>
                <a:srgbClr val="13365E"/>
              </a:solidFill>
            </a:endParaRPr>
          </a:p>
          <a:p>
            <a:pPr marL="457189" indent="-457189">
              <a:buFont typeface="Wingdings" panose="05000000000000000000" pitchFamily="2" charset="2"/>
              <a:buChar char="§"/>
            </a:pPr>
            <a:r>
              <a:rPr lang="de-DE" sz="2933" dirty="0">
                <a:solidFill>
                  <a:srgbClr val="13365E"/>
                </a:solidFill>
              </a:rPr>
              <a:t>Create content sources and crawl</a:t>
            </a:r>
            <a:endParaRPr lang="en-US" sz="2933" dirty="0">
              <a:solidFill>
                <a:srgbClr val="1336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26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1118" cy="674781"/>
          </a:xfrm>
        </p:spPr>
        <p:txBody>
          <a:bodyPr>
            <a:normAutofit fontScale="90000"/>
          </a:bodyPr>
          <a:lstStyle/>
          <a:p>
            <a:r>
              <a:rPr lang="en-US" dirty="0"/>
              <a:t>Pros and Cons</a:t>
            </a:r>
            <a:endParaRPr lang="de-DE" dirty="0"/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486010" y="969207"/>
            <a:ext cx="2408971" cy="336000"/>
          </a:xfrm>
          <a:prstGeom prst="snip2DiagRect">
            <a:avLst/>
          </a:prstGeom>
          <a:solidFill>
            <a:srgbClr val="00B0F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Outbound Hybrid</a:t>
            </a: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4422253" y="969007"/>
            <a:ext cx="2408971" cy="336000"/>
          </a:xfrm>
          <a:prstGeom prst="snip2DiagRect">
            <a:avLst/>
          </a:prstGeom>
          <a:solidFill>
            <a:srgbClr val="00B0F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Inbound Hybrid</a:t>
            </a:r>
          </a:p>
        </p:txBody>
      </p:sp>
      <p:sp>
        <p:nvSpPr>
          <p:cNvPr id="16" name="Text Placeholder 8"/>
          <p:cNvSpPr txBox="1">
            <a:spLocks/>
          </p:cNvSpPr>
          <p:nvPr/>
        </p:nvSpPr>
        <p:spPr>
          <a:xfrm>
            <a:off x="8369054" y="964606"/>
            <a:ext cx="2408971" cy="336000"/>
          </a:xfrm>
          <a:prstGeom prst="snip2DiagRect">
            <a:avLst/>
          </a:prstGeom>
          <a:solidFill>
            <a:srgbClr val="00B0F0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Cloud Hybrid Search</a:t>
            </a:r>
          </a:p>
        </p:txBody>
      </p:sp>
      <p:sp>
        <p:nvSpPr>
          <p:cNvPr id="17" name="Content Placeholder 11"/>
          <p:cNvSpPr txBox="1">
            <a:spLocks/>
          </p:cNvSpPr>
          <p:nvPr/>
        </p:nvSpPr>
        <p:spPr>
          <a:xfrm>
            <a:off x="322942" y="1300607"/>
            <a:ext cx="3316730" cy="4667526"/>
          </a:xfrm>
          <a:prstGeom prst="snip2DiagRect">
            <a:avLst>
              <a:gd name="adj1" fmla="val 0"/>
              <a:gd name="adj2" fmla="val 0"/>
            </a:avLst>
          </a:prstGeom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en-US" sz="2133" dirty="0"/>
              <a:t>Visualization</a:t>
            </a:r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133" dirty="0" err="1"/>
              <a:t>Two</a:t>
            </a:r>
            <a:r>
              <a:rPr lang="de-DE" sz="2133" dirty="0"/>
              <a:t> </a:t>
            </a:r>
            <a:r>
              <a:rPr lang="de-DE" sz="2133" dirty="0" err="1"/>
              <a:t>result</a:t>
            </a:r>
            <a:r>
              <a:rPr lang="de-DE" sz="2133" dirty="0"/>
              <a:t> </a:t>
            </a:r>
            <a:r>
              <a:rPr lang="de-DE" sz="2133" dirty="0" err="1"/>
              <a:t>sets</a:t>
            </a:r>
            <a:endParaRPr lang="de-DE" sz="2133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133" dirty="0"/>
              <a:t>Query </a:t>
            </a:r>
            <a:r>
              <a:rPr lang="de-DE" sz="2133" dirty="0" err="1"/>
              <a:t>Latency</a:t>
            </a:r>
            <a:endParaRPr lang="de-DE" sz="2133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en-US" sz="2133" dirty="0"/>
              <a:t>Easy to setup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de-DE" sz="2133" dirty="0" err="1"/>
              <a:t>onPrem</a:t>
            </a:r>
            <a:r>
              <a:rPr lang="de-DE" sz="2133" dirty="0"/>
              <a:t> </a:t>
            </a:r>
            <a:r>
              <a:rPr lang="de-DE" sz="2133" dirty="0" err="1"/>
              <a:t>users</a:t>
            </a:r>
            <a:r>
              <a:rPr lang="de-DE" sz="2133" dirty="0"/>
              <a:t> </a:t>
            </a:r>
            <a:r>
              <a:rPr lang="de-DE" sz="2133" dirty="0" err="1"/>
              <a:t>can</a:t>
            </a:r>
            <a:r>
              <a:rPr lang="de-DE" sz="2133" dirty="0"/>
              <a:t> </a:t>
            </a:r>
            <a:r>
              <a:rPr lang="de-DE" sz="2133" dirty="0" err="1"/>
              <a:t>see</a:t>
            </a:r>
            <a:r>
              <a:rPr lang="de-DE" sz="2133" dirty="0"/>
              <a:t> </a:t>
            </a:r>
            <a:r>
              <a:rPr lang="de-DE" sz="2133" dirty="0" err="1"/>
              <a:t>both</a:t>
            </a:r>
            <a:r>
              <a:rPr lang="de-DE" sz="2133" dirty="0"/>
              <a:t> </a:t>
            </a:r>
            <a:r>
              <a:rPr lang="de-DE" sz="2133" dirty="0" err="1"/>
              <a:t>worlds</a:t>
            </a:r>
            <a:endParaRPr lang="en-US" sz="2133" dirty="0"/>
          </a:p>
          <a:p>
            <a:pPr lvl="2"/>
            <a:endParaRPr lang="en-US" dirty="0"/>
          </a:p>
        </p:txBody>
      </p:sp>
      <p:sp>
        <p:nvSpPr>
          <p:cNvPr id="18" name="Content Placeholder 5"/>
          <p:cNvSpPr txBox="1">
            <a:spLocks/>
          </p:cNvSpPr>
          <p:nvPr/>
        </p:nvSpPr>
        <p:spPr>
          <a:xfrm>
            <a:off x="4090419" y="1300605"/>
            <a:ext cx="3827887" cy="4667527"/>
          </a:xfrm>
          <a:prstGeom prst="snip2DiagRect">
            <a:avLst>
              <a:gd name="adj1" fmla="val 0"/>
              <a:gd name="adj2" fmla="val 0"/>
            </a:avLst>
          </a:prstGeom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en-US" sz="2133" dirty="0"/>
              <a:t>Very difficult to setup (certificate, firewalls, etc.)</a:t>
            </a:r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133" dirty="0" err="1"/>
              <a:t>Visualization</a:t>
            </a:r>
            <a:endParaRPr lang="de-DE" sz="2133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133" dirty="0" err="1"/>
              <a:t>Two</a:t>
            </a:r>
            <a:r>
              <a:rPr lang="de-DE" sz="2133" dirty="0"/>
              <a:t> </a:t>
            </a:r>
            <a:r>
              <a:rPr lang="de-DE" sz="2133" dirty="0" err="1"/>
              <a:t>result</a:t>
            </a:r>
            <a:r>
              <a:rPr lang="de-DE" sz="2133" dirty="0"/>
              <a:t> </a:t>
            </a:r>
            <a:r>
              <a:rPr lang="de-DE" sz="2133" dirty="0" err="1"/>
              <a:t>sets</a:t>
            </a:r>
            <a:endParaRPr lang="de-DE" sz="2133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133" dirty="0"/>
              <a:t>Query </a:t>
            </a:r>
            <a:r>
              <a:rPr lang="de-DE" sz="2133" dirty="0" err="1"/>
              <a:t>Latency</a:t>
            </a:r>
            <a:endParaRPr lang="de-DE" sz="2133" dirty="0"/>
          </a:p>
          <a:p>
            <a:pPr marL="0" indent="0">
              <a:buFont typeface="Arial" panose="020B0604020202020204" pitchFamily="34" charset="0"/>
              <a:buNone/>
            </a:pPr>
            <a:endParaRPr lang="de-DE" sz="2133" dirty="0"/>
          </a:p>
          <a:p>
            <a:endParaRPr lang="de-DE" dirty="0"/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de-DE" sz="2133" dirty="0"/>
              <a:t>Online </a:t>
            </a:r>
            <a:r>
              <a:rPr lang="de-DE" sz="2133" dirty="0" err="1"/>
              <a:t>users</a:t>
            </a:r>
            <a:r>
              <a:rPr lang="de-DE" sz="2133" dirty="0"/>
              <a:t> </a:t>
            </a:r>
            <a:r>
              <a:rPr lang="de-DE" sz="2133" dirty="0" err="1"/>
              <a:t>can</a:t>
            </a:r>
            <a:r>
              <a:rPr lang="de-DE" sz="2133" dirty="0"/>
              <a:t> </a:t>
            </a:r>
            <a:r>
              <a:rPr lang="de-DE" sz="2133" dirty="0" err="1"/>
              <a:t>see</a:t>
            </a:r>
            <a:r>
              <a:rPr lang="de-DE" sz="2133" dirty="0"/>
              <a:t> </a:t>
            </a:r>
            <a:r>
              <a:rPr lang="de-DE" sz="2133" dirty="0" err="1"/>
              <a:t>both</a:t>
            </a:r>
            <a:r>
              <a:rPr lang="de-DE" sz="2133" dirty="0"/>
              <a:t> </a:t>
            </a:r>
            <a:r>
              <a:rPr lang="de-DE" sz="2133" dirty="0" err="1"/>
              <a:t>worlds</a:t>
            </a:r>
            <a:endParaRPr lang="en-US" sz="2133" dirty="0"/>
          </a:p>
          <a:p>
            <a:endParaRPr lang="en-US" dirty="0"/>
          </a:p>
        </p:txBody>
      </p:sp>
      <p:sp>
        <p:nvSpPr>
          <p:cNvPr id="19" name="Content Placeholder 6"/>
          <p:cNvSpPr txBox="1">
            <a:spLocks/>
          </p:cNvSpPr>
          <p:nvPr/>
        </p:nvSpPr>
        <p:spPr>
          <a:xfrm>
            <a:off x="8176126" y="1300605"/>
            <a:ext cx="3827887" cy="5369136"/>
          </a:xfrm>
          <a:prstGeom prst="snip2DiagRect">
            <a:avLst>
              <a:gd name="adj1" fmla="val 0"/>
              <a:gd name="adj2" fmla="val 0"/>
            </a:avLst>
          </a:prstGeom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000" dirty="0" err="1"/>
              <a:t>Complex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setup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000" dirty="0" err="1"/>
              <a:t>Two</a:t>
            </a:r>
            <a:r>
              <a:rPr lang="de-DE" sz="2000" dirty="0"/>
              <a:t> (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) </a:t>
            </a:r>
            <a:r>
              <a:rPr lang="de-DE" sz="2000" dirty="0" err="1"/>
              <a:t>environments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000" dirty="0"/>
              <a:t>Additional </a:t>
            </a:r>
            <a:r>
              <a:rPr lang="de-DE" sz="2000" dirty="0" err="1"/>
              <a:t>licenses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SharePoint Online</a:t>
            </a:r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000" dirty="0"/>
              <a:t>Technical </a:t>
            </a:r>
            <a:r>
              <a:rPr lang="de-DE" sz="2000" dirty="0" err="1"/>
              <a:t>Dept</a:t>
            </a:r>
            <a:endParaRPr lang="de-DE" sz="2000" dirty="0"/>
          </a:p>
          <a:p>
            <a:pPr>
              <a:buBlip>
                <a:blip r:embed="rId2"/>
              </a:buBlip>
            </a:pPr>
            <a:r>
              <a:rPr lang="de-DE" sz="2000" dirty="0"/>
              <a:t>Query </a:t>
            </a:r>
            <a:r>
              <a:rPr lang="de-DE" sz="2000" dirty="0" err="1"/>
              <a:t>Latency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000" dirty="0"/>
              <a:t>Storage </a:t>
            </a:r>
            <a:r>
              <a:rPr lang="de-DE" sz="2000" dirty="0" err="1"/>
              <a:t>Pricing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2"/>
              </a:buBlip>
            </a:pPr>
            <a:r>
              <a:rPr lang="de-DE" sz="2000" dirty="0" err="1"/>
              <a:t>Reduced</a:t>
            </a:r>
            <a:r>
              <a:rPr lang="de-DE" sz="2000" dirty="0"/>
              <a:t> </a:t>
            </a:r>
            <a:r>
              <a:rPr lang="de-DE" sz="2000" dirty="0" err="1"/>
              <a:t>indexing</a:t>
            </a:r>
            <a:r>
              <a:rPr lang="de-DE" sz="2000" dirty="0"/>
              <a:t> </a:t>
            </a:r>
            <a:r>
              <a:rPr lang="de-DE" sz="2000" dirty="0" err="1"/>
              <a:t>features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de-DE" sz="2000" dirty="0"/>
              <a:t>Microsoft </a:t>
            </a:r>
            <a:r>
              <a:rPr lang="de-DE" sz="2000" dirty="0" err="1"/>
              <a:t>maintains</a:t>
            </a:r>
            <a:r>
              <a:rPr lang="de-DE" sz="2000" dirty="0"/>
              <a:t>, </a:t>
            </a:r>
            <a:r>
              <a:rPr lang="de-DE" sz="2000" dirty="0" err="1"/>
              <a:t>backups</a:t>
            </a:r>
            <a:r>
              <a:rPr lang="de-DE" sz="2000" dirty="0"/>
              <a:t> </a:t>
            </a:r>
            <a:r>
              <a:rPr lang="de-DE" sz="2000" dirty="0" err="1"/>
              <a:t>scales</a:t>
            </a:r>
            <a:r>
              <a:rPr lang="de-DE" sz="2000" dirty="0"/>
              <a:t> the </a:t>
            </a:r>
            <a:r>
              <a:rPr lang="de-DE" sz="2000" dirty="0" err="1"/>
              <a:t>index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de-DE" sz="2000" dirty="0" err="1"/>
              <a:t>Utilize</a:t>
            </a:r>
            <a:r>
              <a:rPr lang="de-DE" sz="2000" dirty="0"/>
              <a:t> </a:t>
            </a:r>
            <a:r>
              <a:rPr lang="de-DE" sz="2000" dirty="0" err="1"/>
              <a:t>new</a:t>
            </a:r>
            <a:r>
              <a:rPr lang="de-DE" sz="2000" dirty="0"/>
              <a:t> </a:t>
            </a:r>
            <a:r>
              <a:rPr lang="de-DE" sz="2000" dirty="0" err="1"/>
              <a:t>features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de-DE" sz="2000" dirty="0" err="1"/>
              <a:t>Reduced</a:t>
            </a:r>
            <a:r>
              <a:rPr lang="de-DE" sz="2000" dirty="0"/>
              <a:t> </a:t>
            </a:r>
            <a:r>
              <a:rPr lang="de-DE" sz="2000" dirty="0" err="1"/>
              <a:t>footprint</a:t>
            </a:r>
            <a:r>
              <a:rPr lang="de-DE" sz="2000" dirty="0"/>
              <a:t> on-</a:t>
            </a:r>
            <a:r>
              <a:rPr lang="de-DE" sz="2000" dirty="0" err="1"/>
              <a:t>premises</a:t>
            </a:r>
            <a:endParaRPr lang="de-DE" sz="2000" dirty="0"/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de-DE" sz="2000" dirty="0" err="1"/>
              <a:t>Geo</a:t>
            </a:r>
            <a:r>
              <a:rPr lang="de-DE" sz="2000" dirty="0"/>
              <a:t> </a:t>
            </a:r>
            <a:r>
              <a:rPr lang="de-DE" sz="2000" dirty="0" err="1"/>
              <a:t>aware</a:t>
            </a:r>
            <a:r>
              <a:rPr lang="de-DE" sz="2000" dirty="0"/>
              <a:t>, </a:t>
            </a:r>
            <a:r>
              <a:rPr lang="de-DE" sz="2000" dirty="0" err="1"/>
              <a:t>better</a:t>
            </a:r>
            <a:r>
              <a:rPr lang="de-DE" sz="2000" dirty="0"/>
              <a:t> global performance</a:t>
            </a:r>
          </a:p>
        </p:txBody>
      </p:sp>
    </p:spTree>
    <p:extLst>
      <p:ext uri="{BB962C8B-B14F-4D97-AF65-F5344CB8AC3E}">
        <p14:creationId xmlns:p14="http://schemas.microsoft.com/office/powerpoint/2010/main" val="402742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2" descr="http://gesvol.files.wordpress.com/2012/03/ques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732" y="1007898"/>
            <a:ext cx="4988489" cy="49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009572"/>
            <a:ext cx="10706100" cy="3439721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Homework</a:t>
            </a:r>
            <a:r>
              <a:rPr lang="de-DE" dirty="0"/>
              <a:t>!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67700" y="2197100"/>
            <a:ext cx="10424200" cy="3252193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90575" indent="-990575">
              <a:spcBef>
                <a:spcPts val="1600"/>
              </a:spcBef>
              <a:buFont typeface="+mj-lt"/>
              <a:buAutoNum type="arabicPeriod"/>
            </a:pPr>
            <a:r>
              <a:rPr lang="en-US" sz="2520" dirty="0">
                <a:solidFill>
                  <a:srgbClr val="13365E"/>
                </a:solidFill>
                <a:hlinkClick r:id="rId4"/>
              </a:rPr>
              <a:t>The all new Cloud Search service application coming to SharePoint 2013 and SharePoint 2016</a:t>
            </a:r>
            <a:endParaRPr lang="en-US" sz="2520" dirty="0">
              <a:solidFill>
                <a:srgbClr val="13365E"/>
              </a:solidFill>
              <a:hlinkClick r:id="rId5"/>
            </a:endParaRPr>
          </a:p>
          <a:p>
            <a:pPr marL="990575" indent="-990575">
              <a:spcBef>
                <a:spcPts val="1600"/>
              </a:spcBef>
              <a:buFont typeface="+mj-lt"/>
              <a:buAutoNum type="arabicPeriod"/>
            </a:pPr>
            <a:r>
              <a:rPr lang="de-DE" sz="2520" dirty="0">
                <a:solidFill>
                  <a:srgbClr val="13365E"/>
                </a:solidFill>
                <a:hlinkClick r:id="rId6"/>
              </a:rPr>
              <a:t>Cloud Hybrid Search Service </a:t>
            </a:r>
            <a:r>
              <a:rPr lang="de-DE" sz="2520" dirty="0" err="1">
                <a:solidFill>
                  <a:srgbClr val="13365E"/>
                </a:solidFill>
                <a:hlinkClick r:id="rId6"/>
              </a:rPr>
              <a:t>Application</a:t>
            </a:r>
            <a:r>
              <a:rPr lang="de-DE" sz="2520" dirty="0">
                <a:solidFill>
                  <a:srgbClr val="13365E"/>
                </a:solidFill>
                <a:hlinkClick r:id="rId6"/>
              </a:rPr>
              <a:t> &amp; </a:t>
            </a:r>
            <a:r>
              <a:rPr lang="de-DE" sz="2520" dirty="0" err="1">
                <a:solidFill>
                  <a:srgbClr val="13365E"/>
                </a:solidFill>
                <a:hlinkClick r:id="rId6"/>
              </a:rPr>
              <a:t>Onboard</a:t>
            </a:r>
            <a:r>
              <a:rPr lang="de-DE" sz="2520" dirty="0">
                <a:solidFill>
                  <a:srgbClr val="13365E"/>
                </a:solidFill>
                <a:hlinkClick r:id="rId6"/>
              </a:rPr>
              <a:t> Script</a:t>
            </a:r>
            <a:endParaRPr lang="en-US" sz="2520" dirty="0">
              <a:solidFill>
                <a:srgbClr val="13365E"/>
              </a:solidFill>
              <a:hlinkClick r:id="rId5"/>
            </a:endParaRPr>
          </a:p>
          <a:p>
            <a:pPr marL="990575" indent="-990575">
              <a:spcBef>
                <a:spcPts val="1600"/>
              </a:spcBef>
              <a:buFont typeface="+mj-lt"/>
              <a:buAutoNum type="arabicPeriod"/>
            </a:pPr>
            <a:r>
              <a:rPr lang="de-DE" sz="2520" dirty="0" err="1">
                <a:solidFill>
                  <a:srgbClr val="13365E"/>
                </a:solidFill>
                <a:hlinkClick r:id="rId7"/>
              </a:rPr>
              <a:t>Why</a:t>
            </a:r>
            <a:r>
              <a:rPr lang="de-DE" sz="2520" dirty="0">
                <a:solidFill>
                  <a:srgbClr val="13365E"/>
                </a:solidFill>
                <a:hlinkClick r:id="rId7"/>
              </a:rPr>
              <a:t> Hybrid Cloud </a:t>
            </a:r>
            <a:r>
              <a:rPr lang="de-DE" sz="2520" dirty="0" err="1">
                <a:solidFill>
                  <a:srgbClr val="13365E"/>
                </a:solidFill>
                <a:hlinkClick r:id="rId7"/>
              </a:rPr>
              <a:t>is</a:t>
            </a:r>
            <a:r>
              <a:rPr lang="de-DE" sz="2520" dirty="0">
                <a:solidFill>
                  <a:srgbClr val="13365E"/>
                </a:solidFill>
                <a:hlinkClick r:id="rId7"/>
              </a:rPr>
              <a:t> a </a:t>
            </a:r>
            <a:r>
              <a:rPr lang="de-DE" sz="2520" dirty="0" err="1">
                <a:solidFill>
                  <a:srgbClr val="13365E"/>
                </a:solidFill>
                <a:hlinkClick r:id="rId7"/>
              </a:rPr>
              <a:t>cold</a:t>
            </a:r>
            <a:r>
              <a:rPr lang="de-DE" sz="2520" dirty="0">
                <a:solidFill>
                  <a:srgbClr val="13365E"/>
                </a:solidFill>
                <a:hlinkClick r:id="rId7"/>
              </a:rPr>
              <a:t> </a:t>
            </a:r>
            <a:r>
              <a:rPr lang="de-DE" sz="2520" dirty="0" err="1">
                <a:solidFill>
                  <a:srgbClr val="13365E"/>
                </a:solidFill>
                <a:hlinkClick r:id="rId7"/>
              </a:rPr>
              <a:t>hot</a:t>
            </a:r>
            <a:r>
              <a:rPr lang="de-DE" sz="2520" dirty="0">
                <a:solidFill>
                  <a:srgbClr val="13365E"/>
                </a:solidFill>
                <a:hlinkClick r:id="rId7"/>
              </a:rPr>
              <a:t> </a:t>
            </a:r>
            <a:r>
              <a:rPr lang="de-DE" sz="2520" dirty="0" err="1">
                <a:solidFill>
                  <a:srgbClr val="13365E"/>
                </a:solidFill>
                <a:hlinkClick r:id="rId7"/>
              </a:rPr>
              <a:t>potatoe</a:t>
            </a:r>
            <a:r>
              <a:rPr lang="de-DE" sz="2520" dirty="0">
                <a:solidFill>
                  <a:srgbClr val="13365E"/>
                </a:solidFill>
                <a:hlinkClick r:id="rId7"/>
              </a:rPr>
              <a:t>?</a:t>
            </a:r>
            <a:endParaRPr lang="de-DE" sz="2520" dirty="0">
              <a:solidFill>
                <a:srgbClr val="13365E"/>
              </a:solidFill>
            </a:endParaRPr>
          </a:p>
          <a:p>
            <a:pPr marL="990575" indent="-990575">
              <a:spcBef>
                <a:spcPts val="1600"/>
              </a:spcBef>
              <a:buFont typeface="+mj-lt"/>
              <a:buAutoNum type="arabicPeriod"/>
            </a:pPr>
            <a:r>
              <a:rPr lang="de-DE" sz="2520" dirty="0">
                <a:solidFill>
                  <a:srgbClr val="13365E"/>
                </a:solidFill>
                <a:hlinkClick r:id="rId8"/>
              </a:rPr>
              <a:t>SharePoint Escaltion Team Service Blog</a:t>
            </a:r>
            <a:endParaRPr lang="de-DE" sz="2520" dirty="0">
              <a:solidFill>
                <a:srgbClr val="13365E"/>
              </a:solidFill>
            </a:endParaRPr>
          </a:p>
          <a:p>
            <a:pPr marL="990575" indent="-990575">
              <a:spcBef>
                <a:spcPts val="1600"/>
              </a:spcBef>
              <a:buFont typeface="+mj-lt"/>
              <a:buAutoNum type="arabicPeriod"/>
            </a:pPr>
            <a:r>
              <a:rPr lang="en-US" sz="2520" dirty="0">
                <a:solidFill>
                  <a:srgbClr val="13365E"/>
                </a:solidFill>
                <a:hlinkClick r:id="rId9"/>
              </a:rPr>
              <a:t>https://melcher.it/category/search/</a:t>
            </a:r>
            <a:r>
              <a:rPr lang="en-US" sz="2520" dirty="0">
                <a:solidFill>
                  <a:srgbClr val="13365E"/>
                </a:solidFill>
              </a:rPr>
              <a:t>   &lt;= shameless self-promotion!</a:t>
            </a:r>
          </a:p>
          <a:p>
            <a:pPr marL="990575" indent="-990575">
              <a:spcBef>
                <a:spcPts val="1600"/>
              </a:spcBef>
              <a:buFont typeface="+mj-lt"/>
              <a:buAutoNum type="arabicPeriod"/>
            </a:pPr>
            <a:endParaRPr lang="en-US" sz="2520" dirty="0">
              <a:solidFill>
                <a:srgbClr val="1336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467100" y="3721100"/>
            <a:ext cx="812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hlinkClick r:id="rId2"/>
              </a:rPr>
              <a:t>https://melcher.it/s/8S</a:t>
            </a:r>
            <a:r>
              <a:rPr lang="de-DE" sz="4400" dirty="0"/>
              <a:t>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409" y="144022"/>
            <a:ext cx="3646557" cy="2459478"/>
          </a:xfrm>
          <a:prstGeom prst="rect">
            <a:avLst/>
          </a:prstGeom>
        </p:spPr>
      </p:pic>
      <p:sp>
        <p:nvSpPr>
          <p:cNvPr id="4" name="Pfeil nach oben 3"/>
          <p:cNvSpPr/>
          <p:nvPr/>
        </p:nvSpPr>
        <p:spPr>
          <a:xfrm>
            <a:off x="10878134" y="2603500"/>
            <a:ext cx="716966" cy="170180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61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03" y="4606044"/>
            <a:ext cx="2584761" cy="13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is Hybrid Search?</a:t>
            </a:r>
          </a:p>
          <a:p>
            <a:r>
              <a:rPr lang="de-DE" dirty="0"/>
              <a:t>Hybrid: </a:t>
            </a:r>
            <a:r>
              <a:rPr lang="de-DE" dirty="0" err="1"/>
              <a:t>What</a:t>
            </a:r>
            <a:r>
              <a:rPr lang="de-DE" dirty="0"/>
              <a:t>? </a:t>
            </a:r>
            <a:r>
              <a:rPr lang="de-DE" dirty="0" err="1"/>
              <a:t>When</a:t>
            </a:r>
            <a:r>
              <a:rPr lang="de-DE" dirty="0"/>
              <a:t>? </a:t>
            </a:r>
            <a:r>
              <a:rPr lang="de-DE" dirty="0" err="1"/>
              <a:t>How</a:t>
            </a:r>
            <a:r>
              <a:rPr lang="de-DE" dirty="0"/>
              <a:t>?</a:t>
            </a:r>
          </a:p>
          <a:p>
            <a:r>
              <a:rPr lang="de-DE" dirty="0" err="1"/>
              <a:t>Architectural</a:t>
            </a:r>
            <a:r>
              <a:rPr lang="de-DE" dirty="0"/>
              <a:t> </a:t>
            </a:r>
            <a:r>
              <a:rPr lang="de-DE" dirty="0" err="1"/>
              <a:t>Challenges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the </a:t>
            </a:r>
            <a:r>
              <a:rPr lang="de-DE" dirty="0" err="1"/>
              <a:t>benefits</a:t>
            </a:r>
            <a:r>
              <a:rPr lang="de-DE" dirty="0"/>
              <a:t>?</a:t>
            </a:r>
          </a:p>
          <a:p>
            <a:r>
              <a:rPr lang="de-DE" dirty="0"/>
              <a:t>Summary / Q&amp;A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14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Maximilian Melcher</a:t>
            </a:r>
            <a:endParaRPr lang="de-DE" dirty="0"/>
          </a:p>
        </p:txBody>
      </p:sp>
      <p:sp>
        <p:nvSpPr>
          <p:cNvPr id="6" name="TextBox 6"/>
          <p:cNvSpPr txBox="1"/>
          <p:nvPr/>
        </p:nvSpPr>
        <p:spPr>
          <a:xfrm>
            <a:off x="3297163" y="1023259"/>
            <a:ext cx="8556171" cy="458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867" b="1" dirty="0">
                <a:latin typeface="Calibri" panose="020F0502020204030204" pitchFamily="34" charset="0"/>
              </a:rPr>
            </a:br>
            <a:endParaRPr lang="en-US" sz="1867" dirty="0">
              <a:latin typeface="Calibri" panose="020F0502020204030204" pitchFamily="34" charset="0"/>
            </a:endParaRPr>
          </a:p>
          <a:p>
            <a:r>
              <a:rPr lang="de-DE" sz="1867" dirty="0"/>
              <a:t>Max (MCSE, MCPD) is a Principal Consultant and Business Line Manager for SharePoint working at </a:t>
            </a:r>
            <a:r>
              <a:rPr lang="de-DE" sz="1867" dirty="0">
                <a:hlinkClick r:id="rId3" tooltip="Alegri.de"/>
              </a:rPr>
              <a:t>Alegri International Services</a:t>
            </a:r>
            <a:r>
              <a:rPr lang="de-DE" sz="1867" dirty="0"/>
              <a:t> in Munich, Germany. Max is a specialist in SharePoint technologies focused on search, web content management and collaboration. Max </a:t>
            </a:r>
            <a:r>
              <a:rPr lang="de-DE" sz="1867" dirty="0" err="1"/>
              <a:t>has</a:t>
            </a:r>
            <a:r>
              <a:rPr lang="de-DE" sz="1867" dirty="0"/>
              <a:t> </a:t>
            </a:r>
            <a:r>
              <a:rPr lang="de-DE" sz="1867" dirty="0" err="1"/>
              <a:t>led</a:t>
            </a:r>
            <a:r>
              <a:rPr lang="de-DE" sz="1867" dirty="0"/>
              <a:t> SharePoint implementations </a:t>
            </a:r>
            <a:r>
              <a:rPr lang="de-DE" sz="1867" dirty="0" err="1"/>
              <a:t>for</a:t>
            </a:r>
            <a:r>
              <a:rPr lang="de-DE" sz="1867" dirty="0"/>
              <a:t> Dax 30 </a:t>
            </a:r>
            <a:r>
              <a:rPr lang="de-DE" sz="1867" dirty="0" err="1"/>
              <a:t>companies</a:t>
            </a:r>
            <a:r>
              <a:rPr lang="de-DE" sz="1867" dirty="0"/>
              <a:t> </a:t>
            </a:r>
            <a:r>
              <a:rPr lang="de-DE" sz="1867" dirty="0" err="1"/>
              <a:t>since</a:t>
            </a:r>
            <a:r>
              <a:rPr lang="de-DE" sz="1867" dirty="0"/>
              <a:t> 2009.</a:t>
            </a:r>
            <a:br>
              <a:rPr lang="en-US" sz="1867" dirty="0">
                <a:latin typeface="Calibri" panose="020F0502020204030204" pitchFamily="34" charset="0"/>
              </a:rPr>
            </a:br>
            <a:endParaRPr lang="en-US" sz="1867" dirty="0">
              <a:latin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latin typeface="Calibri" panose="020F0502020204030204" pitchFamily="34" charset="0"/>
              </a:rPr>
              <a:t>Twitter: </a:t>
            </a:r>
            <a:r>
              <a:rPr lang="en-US" sz="1867" dirty="0">
                <a:latin typeface="Calibri" panose="020F0502020204030204" pitchFamily="34" charset="0"/>
                <a:hlinkClick r:id="rId4"/>
              </a:rPr>
              <a:t>@</a:t>
            </a:r>
            <a:r>
              <a:rPr lang="en-US" sz="1867" dirty="0" err="1">
                <a:latin typeface="Calibri" panose="020F0502020204030204" pitchFamily="34" charset="0"/>
                <a:hlinkClick r:id="rId4"/>
              </a:rPr>
              <a:t>maxmelcher</a:t>
            </a:r>
            <a:endParaRPr lang="en-US" sz="1867" dirty="0">
              <a:latin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867" dirty="0">
                <a:latin typeface="Calibri" panose="020F0502020204030204" pitchFamily="34" charset="0"/>
              </a:rPr>
              <a:t>Blog: </a:t>
            </a:r>
            <a:r>
              <a:rPr lang="en-US" sz="1867" dirty="0">
                <a:latin typeface="Calibri" panose="020F0502020204030204" pitchFamily="34" charset="0"/>
                <a:hlinkClick r:id="rId5"/>
              </a:rPr>
              <a:t>http://melcher.it</a:t>
            </a:r>
            <a:r>
              <a:rPr lang="en-US" sz="1867" dirty="0">
                <a:latin typeface="Calibri" panose="020F0502020204030204" pitchFamily="34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US" sz="1867" dirty="0">
                <a:latin typeface="Calibri" panose="020F0502020204030204" pitchFamily="34" charset="0"/>
              </a:rPr>
              <a:t>Email: </a:t>
            </a:r>
            <a:r>
              <a:rPr lang="en-US" sz="1867" dirty="0">
                <a:latin typeface="Calibri" panose="020F0502020204030204" pitchFamily="34" charset="0"/>
                <a:hlinkClick r:id="rId6"/>
              </a:rPr>
              <a:t>Maximilian.Melcher@alegri.eu</a:t>
            </a:r>
            <a:r>
              <a:rPr lang="en-US" sz="1867" dirty="0">
                <a:latin typeface="Calibri" panose="020F0502020204030204" pitchFamily="34" charset="0"/>
              </a:rPr>
              <a:t>     </a:t>
            </a:r>
          </a:p>
          <a:p>
            <a:pPr>
              <a:spcAft>
                <a:spcPts val="800"/>
              </a:spcAft>
            </a:pPr>
            <a:endParaRPr lang="de-DE" sz="1867" dirty="0">
              <a:latin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de-DE" sz="1867" dirty="0">
                <a:latin typeface="Calibri" panose="020F0502020204030204" pitchFamily="34" charset="0"/>
              </a:rPr>
              <a:t>www.alegri.eu</a:t>
            </a:r>
            <a:endParaRPr lang="en-US" sz="1867" dirty="0">
              <a:latin typeface="Calibri" panose="020F0502020204030204" pitchFamily="34" charset="0"/>
            </a:endParaRPr>
          </a:p>
          <a:p>
            <a:pPr>
              <a:spcAft>
                <a:spcPts val="800"/>
              </a:spcAft>
            </a:pPr>
            <a:endParaRPr lang="en-US" sz="16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1" y="1227411"/>
            <a:ext cx="2152907" cy="181333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956" y="3402878"/>
            <a:ext cx="1308856" cy="845303"/>
          </a:xfrm>
          <a:prstGeom prst="rect">
            <a:avLst/>
          </a:prstGeom>
        </p:spPr>
      </p:pic>
      <p:pic>
        <p:nvPicPr>
          <p:cNvPr id="11" name="Picture 2" descr="http://www.communardo.de/home/files/2012/11/SharePoint_2013_Logo_Communard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2" y="4247856"/>
            <a:ext cx="2281169" cy="72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7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Hybrid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options are available today?</a:t>
            </a:r>
          </a:p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6"/>
          <p:cNvSpPr txBox="1">
            <a:spLocks/>
          </p:cNvSpPr>
          <p:nvPr/>
        </p:nvSpPr>
        <p:spPr>
          <a:xfrm>
            <a:off x="825816" y="2754087"/>
            <a:ext cx="6587355" cy="1306284"/>
          </a:xfrm>
          <a:prstGeom prst="rect">
            <a:avLst/>
          </a:prstGeom>
        </p:spPr>
        <p:txBody>
          <a:bodyPr/>
          <a:lstStyle>
            <a:lvl1pPr algn="l" defTabSz="6172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en-US" sz="4267" dirty="0">
              <a:solidFill>
                <a:srgbClr val="13365E"/>
              </a:solidFill>
            </a:endParaRP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25817" y="3614055"/>
            <a:ext cx="5237527" cy="590655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33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92399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Hybrid Options</a:t>
            </a:r>
            <a:endParaRPr lang="de-DE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9953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83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58174" y="2174470"/>
            <a:ext cx="707923" cy="6685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Fed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58174" y="3634127"/>
            <a:ext cx="707923" cy="6685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Fed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8174" y="5165885"/>
            <a:ext cx="707923" cy="6685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Fed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1389" y="2174469"/>
            <a:ext cx="966579" cy="66859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Query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1389" y="3634127"/>
            <a:ext cx="966579" cy="66859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Query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81389" y="5165883"/>
            <a:ext cx="966579" cy="66859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Query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38729" y="5165882"/>
            <a:ext cx="933363" cy="6685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Crawl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0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10" name="Gruppieren 109"/>
          <p:cNvGrpSpPr/>
          <p:nvPr/>
        </p:nvGrpSpPr>
        <p:grpSpPr>
          <a:xfrm>
            <a:off x="666825" y="808645"/>
            <a:ext cx="10353475" cy="5023776"/>
            <a:chOff x="296002" y="862621"/>
            <a:chExt cx="8202298" cy="3991884"/>
          </a:xfrm>
        </p:grpSpPr>
        <p:cxnSp>
          <p:nvCxnSpPr>
            <p:cNvPr id="39" name="Straight Arrow Connector 222"/>
            <p:cNvCxnSpPr/>
            <p:nvPr/>
          </p:nvCxnSpPr>
          <p:spPr>
            <a:xfrm>
              <a:off x="5470446" y="1043216"/>
              <a:ext cx="2974680" cy="12167"/>
            </a:xfrm>
            <a:prstGeom prst="straightConnector1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933467" y="1316381"/>
              <a:ext cx="1645920" cy="361688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 anchor="ctr"/>
            <a:lstStyle/>
            <a:p>
              <a:pPr algn="ctr" defTabSz="8229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40" kern="0" dirty="0">
                  <a:solidFill>
                    <a:srgbClr val="FFFFFF"/>
                  </a:solidFill>
                  <a:latin typeface="Verdana" pitchFamily="34" charset="0"/>
                </a:rPr>
                <a:t>Office 365 </a:t>
              </a:r>
              <a:r>
                <a:rPr lang="de-DE" sz="1440" kern="0" dirty="0" err="1">
                  <a:solidFill>
                    <a:srgbClr val="FFFFFF"/>
                  </a:solidFill>
                  <a:latin typeface="Verdana" pitchFamily="34" charset="0"/>
                </a:rPr>
                <a:t>tenant</a:t>
              </a:r>
              <a:endParaRPr lang="en-US" sz="1440" kern="0" dirty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134826" y="1328867"/>
              <a:ext cx="1821334" cy="349201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 anchor="ctr"/>
            <a:lstStyle/>
            <a:p>
              <a:pPr algn="ctr" defTabSz="82293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40" kern="0" dirty="0">
                  <a:solidFill>
                    <a:srgbClr val="FFFFFF"/>
                  </a:solidFill>
                  <a:latin typeface="Verdana" pitchFamily="34" charset="0"/>
                </a:rPr>
                <a:t>SharePoint Server 2013/2016 Farm</a:t>
              </a:r>
              <a:endParaRPr lang="en-US" sz="1440" kern="0" dirty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296002" y="1678069"/>
              <a:ext cx="2974680" cy="2554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349DCC"/>
                </a:buClr>
              </a:pPr>
              <a:r>
                <a:rPr lang="de-DE" sz="1440" dirty="0">
                  <a:solidFill>
                    <a:srgbClr val="000000"/>
                  </a:solidFill>
                  <a:latin typeface="Verdana" pitchFamily="34" charset="0"/>
                </a:rPr>
                <a:t>SharePoint Online</a:t>
              </a:r>
              <a:endParaRPr lang="en-US" sz="144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5470446" y="1678069"/>
              <a:ext cx="2974680" cy="25546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4800" tIns="64800" rIns="64800" bIns="6480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1440" dirty="0">
                <a:solidFill>
                  <a:srgbClr val="000000"/>
                </a:solidFill>
                <a:latin typeface="Verdana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440" dirty="0">
                  <a:solidFill>
                    <a:srgbClr val="000000"/>
                  </a:solidFill>
                  <a:latin typeface="Verdana" pitchFamily="34" charset="0"/>
                </a:rPr>
                <a:t>SharePoint</a:t>
              </a:r>
              <a:endParaRPr lang="en-US" sz="1440" dirty="0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grpSp>
          <p:nvGrpSpPr>
            <p:cNvPr id="32" name="Group 208"/>
            <p:cNvGrpSpPr/>
            <p:nvPr/>
          </p:nvGrpSpPr>
          <p:grpSpPr>
            <a:xfrm>
              <a:off x="3510649" y="2405178"/>
              <a:ext cx="1719829" cy="1100385"/>
              <a:chOff x="4914933" y="3153868"/>
              <a:chExt cx="2241451" cy="1589659"/>
            </a:xfrm>
          </p:grpSpPr>
          <p:cxnSp>
            <p:nvCxnSpPr>
              <p:cNvPr id="33" name="Straight Arrow Connector 209"/>
              <p:cNvCxnSpPr/>
              <p:nvPr/>
            </p:nvCxnSpPr>
            <p:spPr>
              <a:xfrm flipH="1">
                <a:off x="4914933" y="3153868"/>
                <a:ext cx="2207938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00B050"/>
                </a:solidFill>
                <a:prstDash val="solid"/>
                <a:headEnd type="none"/>
                <a:tailEnd type="triangle"/>
              </a:ln>
              <a:effectLst/>
            </p:spPr>
          </p:cxnSp>
          <p:cxnSp>
            <p:nvCxnSpPr>
              <p:cNvPr id="34" name="Straight Arrow Connector 210"/>
              <p:cNvCxnSpPr/>
              <p:nvPr/>
            </p:nvCxnSpPr>
            <p:spPr>
              <a:xfrm flipH="1">
                <a:off x="4948446" y="4743527"/>
                <a:ext cx="2207938" cy="0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FFFFFF">
                    <a:lumMod val="65000"/>
                  </a:srgbClr>
                </a:solidFill>
                <a:prstDash val="solid"/>
                <a:headEnd type="triangle"/>
                <a:tailEnd type="none"/>
              </a:ln>
              <a:effectLst/>
            </p:spPr>
          </p:cxnSp>
        </p:grpSp>
        <p:sp>
          <p:nvSpPr>
            <p:cNvPr id="10" name="Textfeld 9"/>
            <p:cNvSpPr txBox="1"/>
            <p:nvPr/>
          </p:nvSpPr>
          <p:spPr>
            <a:xfrm>
              <a:off x="3704522" y="1120128"/>
              <a:ext cx="1305169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13365E"/>
                  </a:solidFill>
                </a:rPr>
                <a:t>Internet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3931138" y="1922584"/>
              <a:ext cx="1212860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Outbound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3860800" y="2955371"/>
              <a:ext cx="1148891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rgbClr val="13365E"/>
                  </a:solidFill>
                </a:rPr>
                <a:t>Inbound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1065975" y="862621"/>
              <a:ext cx="1359877" cy="366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Office 365</a:t>
              </a: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5959410" y="949542"/>
              <a:ext cx="1996749" cy="3668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2400" dirty="0">
                  <a:solidFill>
                    <a:srgbClr val="13365E"/>
                  </a:solidFill>
                </a:rPr>
                <a:t>On-Prem Network</a:t>
              </a:r>
            </a:p>
          </p:txBody>
        </p:sp>
        <p:grpSp>
          <p:nvGrpSpPr>
            <p:cNvPr id="78" name="Gruppieren 77"/>
            <p:cNvGrpSpPr/>
            <p:nvPr/>
          </p:nvGrpSpPr>
          <p:grpSpPr>
            <a:xfrm>
              <a:off x="5675901" y="2531250"/>
              <a:ext cx="2563769" cy="1199511"/>
              <a:chOff x="7541585" y="2868466"/>
              <a:chExt cx="2995878" cy="1447847"/>
            </a:xfrm>
          </p:grpSpPr>
          <p:sp>
            <p:nvSpPr>
              <p:cNvPr id="63" name="Rectangle 162"/>
              <p:cNvSpPr/>
              <p:nvPr/>
            </p:nvSpPr>
            <p:spPr bwMode="auto">
              <a:xfrm>
                <a:off x="7541585" y="2874941"/>
                <a:ext cx="1389649" cy="1383175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163"/>
              <p:cNvSpPr/>
              <p:nvPr/>
            </p:nvSpPr>
            <p:spPr>
              <a:xfrm>
                <a:off x="7546511" y="3859472"/>
                <a:ext cx="1379808" cy="319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Web Application</a:t>
                </a:r>
              </a:p>
            </p:txBody>
          </p:sp>
          <p:grpSp>
            <p:nvGrpSpPr>
              <p:cNvPr id="65" name="Group 164"/>
              <p:cNvGrpSpPr/>
              <p:nvPr/>
            </p:nvGrpSpPr>
            <p:grpSpPr>
              <a:xfrm>
                <a:off x="7795430" y="3046010"/>
                <a:ext cx="881959" cy="684412"/>
                <a:chOff x="6351588" y="3963988"/>
                <a:chExt cx="900112" cy="698500"/>
              </a:xfrm>
            </p:grpSpPr>
            <p:grpSp>
              <p:nvGrpSpPr>
                <p:cNvPr id="66" name="Group 165"/>
                <p:cNvGrpSpPr/>
                <p:nvPr/>
              </p:nvGrpSpPr>
              <p:grpSpPr>
                <a:xfrm>
                  <a:off x="6351588" y="3963988"/>
                  <a:ext cx="900112" cy="698500"/>
                  <a:chOff x="6351588" y="3963988"/>
                  <a:chExt cx="900112" cy="698500"/>
                </a:xfrm>
              </p:grpSpPr>
              <p:sp>
                <p:nvSpPr>
                  <p:cNvPr id="68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351588" y="4078288"/>
                    <a:ext cx="900112" cy="584200"/>
                  </a:xfrm>
                  <a:custGeom>
                    <a:avLst/>
                    <a:gdLst>
                      <a:gd name="T0" fmla="*/ 225 w 237"/>
                      <a:gd name="T1" fmla="*/ 0 h 153"/>
                      <a:gd name="T2" fmla="*/ 12 w 237"/>
                      <a:gd name="T3" fmla="*/ 0 h 153"/>
                      <a:gd name="T4" fmla="*/ 0 w 237"/>
                      <a:gd name="T5" fmla="*/ 12 h 153"/>
                      <a:gd name="T6" fmla="*/ 0 w 237"/>
                      <a:gd name="T7" fmla="*/ 142 h 153"/>
                      <a:gd name="T8" fmla="*/ 12 w 237"/>
                      <a:gd name="T9" fmla="*/ 153 h 153"/>
                      <a:gd name="T10" fmla="*/ 225 w 237"/>
                      <a:gd name="T11" fmla="*/ 153 h 153"/>
                      <a:gd name="T12" fmla="*/ 237 w 237"/>
                      <a:gd name="T13" fmla="*/ 142 h 153"/>
                      <a:gd name="T14" fmla="*/ 237 w 237"/>
                      <a:gd name="T15" fmla="*/ 12 h 153"/>
                      <a:gd name="T16" fmla="*/ 225 w 237"/>
                      <a:gd name="T17" fmla="*/ 0 h 153"/>
                      <a:gd name="T18" fmla="*/ 225 w 237"/>
                      <a:gd name="T19" fmla="*/ 142 h 153"/>
                      <a:gd name="T20" fmla="*/ 225 w 237"/>
                      <a:gd name="T21" fmla="*/ 142 h 153"/>
                      <a:gd name="T22" fmla="*/ 12 w 237"/>
                      <a:gd name="T23" fmla="*/ 142 h 153"/>
                      <a:gd name="T24" fmla="*/ 12 w 237"/>
                      <a:gd name="T25" fmla="*/ 142 h 153"/>
                      <a:gd name="T26" fmla="*/ 12 w 237"/>
                      <a:gd name="T27" fmla="*/ 12 h 153"/>
                      <a:gd name="T28" fmla="*/ 12 w 237"/>
                      <a:gd name="T29" fmla="*/ 12 h 153"/>
                      <a:gd name="T30" fmla="*/ 225 w 237"/>
                      <a:gd name="T31" fmla="*/ 12 h 153"/>
                      <a:gd name="T32" fmla="*/ 225 w 237"/>
                      <a:gd name="T33" fmla="*/ 12 h 153"/>
                      <a:gd name="T34" fmla="*/ 225 w 237"/>
                      <a:gd name="T35" fmla="*/ 142 h 153"/>
                      <a:gd name="T36" fmla="*/ 225 w 237"/>
                      <a:gd name="T37" fmla="*/ 14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7" h="153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42"/>
                          <a:pt x="0" y="142"/>
                          <a:pt x="0" y="142"/>
                        </a:cubicBezTo>
                        <a:cubicBezTo>
                          <a:pt x="0" y="148"/>
                          <a:pt x="6" y="153"/>
                          <a:pt x="12" y="153"/>
                        </a:cubicBezTo>
                        <a:cubicBezTo>
                          <a:pt x="225" y="153"/>
                          <a:pt x="225" y="153"/>
                          <a:pt x="225" y="153"/>
                        </a:cubicBezTo>
                        <a:cubicBezTo>
                          <a:pt x="232" y="153"/>
                          <a:pt x="237" y="148"/>
                          <a:pt x="237" y="142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225" y="142"/>
                        </a:move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  <p:sp>
                <p:nvSpPr>
                  <p:cNvPr id="69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6351588" y="3963988"/>
                    <a:ext cx="900112" cy="107950"/>
                  </a:xfrm>
                  <a:custGeom>
                    <a:avLst/>
                    <a:gdLst>
                      <a:gd name="T0" fmla="*/ 225 w 237"/>
                      <a:gd name="T1" fmla="*/ 0 h 28"/>
                      <a:gd name="T2" fmla="*/ 12 w 237"/>
                      <a:gd name="T3" fmla="*/ 0 h 28"/>
                      <a:gd name="T4" fmla="*/ 0 w 237"/>
                      <a:gd name="T5" fmla="*/ 12 h 28"/>
                      <a:gd name="T6" fmla="*/ 0 w 237"/>
                      <a:gd name="T7" fmla="*/ 26 h 28"/>
                      <a:gd name="T8" fmla="*/ 9 w 237"/>
                      <a:gd name="T9" fmla="*/ 23 h 28"/>
                      <a:gd name="T10" fmla="*/ 228 w 237"/>
                      <a:gd name="T11" fmla="*/ 23 h 28"/>
                      <a:gd name="T12" fmla="*/ 237 w 237"/>
                      <a:gd name="T13" fmla="*/ 28 h 28"/>
                      <a:gd name="T14" fmla="*/ 237 w 237"/>
                      <a:gd name="T15" fmla="*/ 12 h 28"/>
                      <a:gd name="T16" fmla="*/ 225 w 237"/>
                      <a:gd name="T17" fmla="*/ 0 h 28"/>
                      <a:gd name="T18" fmla="*/ 190 w 237"/>
                      <a:gd name="T19" fmla="*/ 16 h 28"/>
                      <a:gd name="T20" fmla="*/ 179 w 237"/>
                      <a:gd name="T21" fmla="*/ 16 h 28"/>
                      <a:gd name="T22" fmla="*/ 179 w 237"/>
                      <a:gd name="T23" fmla="*/ 14 h 28"/>
                      <a:gd name="T24" fmla="*/ 190 w 237"/>
                      <a:gd name="T25" fmla="*/ 14 h 28"/>
                      <a:gd name="T26" fmla="*/ 190 w 237"/>
                      <a:gd name="T27" fmla="*/ 16 h 28"/>
                      <a:gd name="T28" fmla="*/ 204 w 237"/>
                      <a:gd name="T29" fmla="*/ 16 h 28"/>
                      <a:gd name="T30" fmla="*/ 196 w 237"/>
                      <a:gd name="T31" fmla="*/ 16 h 28"/>
                      <a:gd name="T32" fmla="*/ 196 w 237"/>
                      <a:gd name="T33" fmla="*/ 8 h 28"/>
                      <a:gd name="T34" fmla="*/ 204 w 237"/>
                      <a:gd name="T35" fmla="*/ 8 h 28"/>
                      <a:gd name="T36" fmla="*/ 204 w 237"/>
                      <a:gd name="T37" fmla="*/ 16 h 28"/>
                      <a:gd name="T38" fmla="*/ 223 w 237"/>
                      <a:gd name="T39" fmla="*/ 16 h 28"/>
                      <a:gd name="T40" fmla="*/ 220 w 237"/>
                      <a:gd name="T41" fmla="*/ 16 h 28"/>
                      <a:gd name="T42" fmla="*/ 218 w 237"/>
                      <a:gd name="T43" fmla="*/ 15 h 28"/>
                      <a:gd name="T44" fmla="*/ 217 w 237"/>
                      <a:gd name="T45" fmla="*/ 13 h 28"/>
                      <a:gd name="T46" fmla="*/ 214 w 237"/>
                      <a:gd name="T47" fmla="*/ 16 h 28"/>
                      <a:gd name="T48" fmla="*/ 214 w 237"/>
                      <a:gd name="T49" fmla="*/ 16 h 28"/>
                      <a:gd name="T50" fmla="*/ 211 w 237"/>
                      <a:gd name="T51" fmla="*/ 16 h 28"/>
                      <a:gd name="T52" fmla="*/ 216 w 237"/>
                      <a:gd name="T53" fmla="*/ 12 h 28"/>
                      <a:gd name="T54" fmla="*/ 211 w 237"/>
                      <a:gd name="T55" fmla="*/ 8 h 28"/>
                      <a:gd name="T56" fmla="*/ 214 w 237"/>
                      <a:gd name="T57" fmla="*/ 8 h 28"/>
                      <a:gd name="T58" fmla="*/ 217 w 237"/>
                      <a:gd name="T59" fmla="*/ 11 h 28"/>
                      <a:gd name="T60" fmla="*/ 220 w 237"/>
                      <a:gd name="T61" fmla="*/ 8 h 28"/>
                      <a:gd name="T62" fmla="*/ 223 w 237"/>
                      <a:gd name="T63" fmla="*/ 8 h 28"/>
                      <a:gd name="T64" fmla="*/ 218 w 237"/>
                      <a:gd name="T65" fmla="*/ 12 h 28"/>
                      <a:gd name="T66" fmla="*/ 223 w 237"/>
                      <a:gd name="T67" fmla="*/ 16 h 28"/>
                      <a:gd name="T68" fmla="*/ 203 w 237"/>
                      <a:gd name="T69" fmla="*/ 9 h 28"/>
                      <a:gd name="T70" fmla="*/ 197 w 237"/>
                      <a:gd name="T71" fmla="*/ 9 h 28"/>
                      <a:gd name="T72" fmla="*/ 197 w 237"/>
                      <a:gd name="T73" fmla="*/ 15 h 28"/>
                      <a:gd name="T74" fmla="*/ 203 w 237"/>
                      <a:gd name="T75" fmla="*/ 15 h 28"/>
                      <a:gd name="T76" fmla="*/ 203 w 237"/>
                      <a:gd name="T77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37" h="28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" y="25"/>
                          <a:pt x="5" y="23"/>
                          <a:pt x="9" y="23"/>
                        </a:cubicBezTo>
                        <a:cubicBezTo>
                          <a:pt x="228" y="23"/>
                          <a:pt x="228" y="23"/>
                          <a:pt x="228" y="23"/>
                        </a:cubicBezTo>
                        <a:cubicBezTo>
                          <a:pt x="231" y="23"/>
                          <a:pt x="235" y="25"/>
                          <a:pt x="237" y="28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190" y="16"/>
                        </a:moveTo>
                        <a:cubicBezTo>
                          <a:pt x="179" y="16"/>
                          <a:pt x="179" y="16"/>
                          <a:pt x="179" y="16"/>
                        </a:cubicBezTo>
                        <a:cubicBezTo>
                          <a:pt x="179" y="14"/>
                          <a:pt x="179" y="14"/>
                          <a:pt x="179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lnTo>
                          <a:pt x="190" y="16"/>
                        </a:lnTo>
                        <a:close/>
                        <a:moveTo>
                          <a:pt x="204" y="16"/>
                        </a:moveTo>
                        <a:cubicBezTo>
                          <a:pt x="196" y="16"/>
                          <a:pt x="196" y="16"/>
                          <a:pt x="196" y="16"/>
                        </a:cubicBezTo>
                        <a:cubicBezTo>
                          <a:pt x="196" y="8"/>
                          <a:pt x="196" y="8"/>
                          <a:pt x="196" y="8"/>
                        </a:cubicBezTo>
                        <a:cubicBezTo>
                          <a:pt x="204" y="8"/>
                          <a:pt x="204" y="8"/>
                          <a:pt x="204" y="8"/>
                        </a:cubicBezTo>
                        <a:lnTo>
                          <a:pt x="204" y="16"/>
                        </a:lnTo>
                        <a:close/>
                        <a:moveTo>
                          <a:pt x="223" y="16"/>
                        </a:moveTo>
                        <a:cubicBezTo>
                          <a:pt x="220" y="16"/>
                          <a:pt x="220" y="16"/>
                          <a:pt x="220" y="16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7" y="13"/>
                          <a:pt x="217" y="13"/>
                          <a:pt x="217" y="13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1" y="16"/>
                          <a:pt x="211" y="16"/>
                          <a:pt x="211" y="16"/>
                        </a:cubicBezTo>
                        <a:cubicBezTo>
                          <a:pt x="216" y="12"/>
                          <a:pt x="216" y="12"/>
                          <a:pt x="216" y="12"/>
                        </a:cubicBezTo>
                        <a:cubicBezTo>
                          <a:pt x="211" y="8"/>
                          <a:pt x="211" y="8"/>
                          <a:pt x="211" y="8"/>
                        </a:cubicBezTo>
                        <a:cubicBezTo>
                          <a:pt x="214" y="8"/>
                          <a:pt x="214" y="8"/>
                          <a:pt x="214" y="8"/>
                        </a:cubicBezTo>
                        <a:cubicBezTo>
                          <a:pt x="217" y="11"/>
                          <a:pt x="217" y="11"/>
                          <a:pt x="217" y="11"/>
                        </a:cubicBezTo>
                        <a:cubicBezTo>
                          <a:pt x="220" y="8"/>
                          <a:pt x="220" y="8"/>
                          <a:pt x="220" y="8"/>
                        </a:cubicBezTo>
                        <a:cubicBezTo>
                          <a:pt x="223" y="8"/>
                          <a:pt x="223" y="8"/>
                          <a:pt x="223" y="8"/>
                        </a:cubicBezTo>
                        <a:cubicBezTo>
                          <a:pt x="218" y="12"/>
                          <a:pt x="218" y="12"/>
                          <a:pt x="218" y="12"/>
                        </a:cubicBezTo>
                        <a:lnTo>
                          <a:pt x="223" y="16"/>
                        </a:lnTo>
                        <a:close/>
                        <a:moveTo>
                          <a:pt x="203" y="9"/>
                        </a:moveTo>
                        <a:cubicBezTo>
                          <a:pt x="197" y="9"/>
                          <a:pt x="197" y="9"/>
                          <a:pt x="197" y="9"/>
                        </a:cubicBezTo>
                        <a:cubicBezTo>
                          <a:pt x="197" y="15"/>
                          <a:pt x="197" y="15"/>
                          <a:pt x="197" y="15"/>
                        </a:cubicBezTo>
                        <a:cubicBezTo>
                          <a:pt x="203" y="15"/>
                          <a:pt x="203" y="15"/>
                          <a:pt x="203" y="15"/>
                        </a:cubicBezTo>
                        <a:lnTo>
                          <a:pt x="203" y="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</p:grpSp>
            <p:sp>
              <p:nvSpPr>
                <p:cNvPr id="67" name="Freeform 7"/>
                <p:cNvSpPr>
                  <a:spLocks/>
                </p:cNvSpPr>
                <p:nvPr/>
              </p:nvSpPr>
              <p:spPr bwMode="auto">
                <a:xfrm>
                  <a:off x="6583363" y="4178301"/>
                  <a:ext cx="436562" cy="381000"/>
                </a:xfrm>
                <a:custGeom>
                  <a:avLst/>
                  <a:gdLst>
                    <a:gd name="T0" fmla="*/ 239 w 275"/>
                    <a:gd name="T1" fmla="*/ 164 h 240"/>
                    <a:gd name="T2" fmla="*/ 239 w 275"/>
                    <a:gd name="T3" fmla="*/ 125 h 240"/>
                    <a:gd name="T4" fmla="*/ 237 w 275"/>
                    <a:gd name="T5" fmla="*/ 125 h 240"/>
                    <a:gd name="T6" fmla="*/ 234 w 275"/>
                    <a:gd name="T7" fmla="*/ 125 h 240"/>
                    <a:gd name="T8" fmla="*/ 141 w 275"/>
                    <a:gd name="T9" fmla="*/ 125 h 240"/>
                    <a:gd name="T10" fmla="*/ 141 w 275"/>
                    <a:gd name="T11" fmla="*/ 99 h 240"/>
                    <a:gd name="T12" fmla="*/ 203 w 275"/>
                    <a:gd name="T13" fmla="*/ 99 h 240"/>
                    <a:gd name="T14" fmla="*/ 203 w 275"/>
                    <a:gd name="T15" fmla="*/ 0 h 240"/>
                    <a:gd name="T16" fmla="*/ 72 w 275"/>
                    <a:gd name="T17" fmla="*/ 0 h 240"/>
                    <a:gd name="T18" fmla="*/ 72 w 275"/>
                    <a:gd name="T19" fmla="*/ 99 h 240"/>
                    <a:gd name="T20" fmla="*/ 134 w 275"/>
                    <a:gd name="T21" fmla="*/ 99 h 240"/>
                    <a:gd name="T22" fmla="*/ 134 w 275"/>
                    <a:gd name="T23" fmla="*/ 125 h 240"/>
                    <a:gd name="T24" fmla="*/ 41 w 275"/>
                    <a:gd name="T25" fmla="*/ 125 h 240"/>
                    <a:gd name="T26" fmla="*/ 38 w 275"/>
                    <a:gd name="T27" fmla="*/ 125 h 240"/>
                    <a:gd name="T28" fmla="*/ 36 w 275"/>
                    <a:gd name="T29" fmla="*/ 125 h 240"/>
                    <a:gd name="T30" fmla="*/ 36 w 275"/>
                    <a:gd name="T31" fmla="*/ 164 h 240"/>
                    <a:gd name="T32" fmla="*/ 0 w 275"/>
                    <a:gd name="T33" fmla="*/ 164 h 240"/>
                    <a:gd name="T34" fmla="*/ 0 w 275"/>
                    <a:gd name="T35" fmla="*/ 240 h 240"/>
                    <a:gd name="T36" fmla="*/ 77 w 275"/>
                    <a:gd name="T37" fmla="*/ 240 h 240"/>
                    <a:gd name="T38" fmla="*/ 77 w 275"/>
                    <a:gd name="T39" fmla="*/ 164 h 240"/>
                    <a:gd name="T40" fmla="*/ 41 w 275"/>
                    <a:gd name="T41" fmla="*/ 164 h 240"/>
                    <a:gd name="T42" fmla="*/ 41 w 275"/>
                    <a:gd name="T43" fmla="*/ 130 h 240"/>
                    <a:gd name="T44" fmla="*/ 134 w 275"/>
                    <a:gd name="T45" fmla="*/ 130 h 240"/>
                    <a:gd name="T46" fmla="*/ 134 w 275"/>
                    <a:gd name="T47" fmla="*/ 137 h 240"/>
                    <a:gd name="T48" fmla="*/ 134 w 275"/>
                    <a:gd name="T49" fmla="*/ 164 h 240"/>
                    <a:gd name="T50" fmla="*/ 100 w 275"/>
                    <a:gd name="T51" fmla="*/ 164 h 240"/>
                    <a:gd name="T52" fmla="*/ 100 w 275"/>
                    <a:gd name="T53" fmla="*/ 240 h 240"/>
                    <a:gd name="T54" fmla="*/ 177 w 275"/>
                    <a:gd name="T55" fmla="*/ 240 h 240"/>
                    <a:gd name="T56" fmla="*/ 177 w 275"/>
                    <a:gd name="T57" fmla="*/ 164 h 240"/>
                    <a:gd name="T58" fmla="*/ 141 w 275"/>
                    <a:gd name="T59" fmla="*/ 164 h 240"/>
                    <a:gd name="T60" fmla="*/ 141 w 275"/>
                    <a:gd name="T61" fmla="*/ 137 h 240"/>
                    <a:gd name="T62" fmla="*/ 141 w 275"/>
                    <a:gd name="T63" fmla="*/ 130 h 240"/>
                    <a:gd name="T64" fmla="*/ 234 w 275"/>
                    <a:gd name="T65" fmla="*/ 130 h 240"/>
                    <a:gd name="T66" fmla="*/ 234 w 275"/>
                    <a:gd name="T67" fmla="*/ 164 h 240"/>
                    <a:gd name="T68" fmla="*/ 199 w 275"/>
                    <a:gd name="T69" fmla="*/ 164 h 240"/>
                    <a:gd name="T70" fmla="*/ 199 w 275"/>
                    <a:gd name="T71" fmla="*/ 240 h 240"/>
                    <a:gd name="T72" fmla="*/ 275 w 275"/>
                    <a:gd name="T73" fmla="*/ 240 h 240"/>
                    <a:gd name="T74" fmla="*/ 275 w 275"/>
                    <a:gd name="T75" fmla="*/ 164 h 240"/>
                    <a:gd name="T76" fmla="*/ 239 w 275"/>
                    <a:gd name="T77" fmla="*/ 16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75" h="240">
                      <a:moveTo>
                        <a:pt x="239" y="164"/>
                      </a:moveTo>
                      <a:lnTo>
                        <a:pt x="239" y="125"/>
                      </a:lnTo>
                      <a:lnTo>
                        <a:pt x="237" y="125"/>
                      </a:lnTo>
                      <a:lnTo>
                        <a:pt x="234" y="125"/>
                      </a:lnTo>
                      <a:lnTo>
                        <a:pt x="141" y="125"/>
                      </a:lnTo>
                      <a:lnTo>
                        <a:pt x="141" y="99"/>
                      </a:lnTo>
                      <a:lnTo>
                        <a:pt x="203" y="99"/>
                      </a:lnTo>
                      <a:lnTo>
                        <a:pt x="203" y="0"/>
                      </a:lnTo>
                      <a:lnTo>
                        <a:pt x="72" y="0"/>
                      </a:lnTo>
                      <a:lnTo>
                        <a:pt x="72" y="99"/>
                      </a:lnTo>
                      <a:lnTo>
                        <a:pt x="134" y="99"/>
                      </a:lnTo>
                      <a:lnTo>
                        <a:pt x="134" y="125"/>
                      </a:lnTo>
                      <a:lnTo>
                        <a:pt x="41" y="125"/>
                      </a:lnTo>
                      <a:lnTo>
                        <a:pt x="38" y="125"/>
                      </a:lnTo>
                      <a:lnTo>
                        <a:pt x="36" y="125"/>
                      </a:lnTo>
                      <a:lnTo>
                        <a:pt x="36" y="164"/>
                      </a:lnTo>
                      <a:lnTo>
                        <a:pt x="0" y="164"/>
                      </a:lnTo>
                      <a:lnTo>
                        <a:pt x="0" y="240"/>
                      </a:lnTo>
                      <a:lnTo>
                        <a:pt x="77" y="240"/>
                      </a:lnTo>
                      <a:lnTo>
                        <a:pt x="77" y="164"/>
                      </a:lnTo>
                      <a:lnTo>
                        <a:pt x="41" y="164"/>
                      </a:lnTo>
                      <a:lnTo>
                        <a:pt x="41" y="130"/>
                      </a:lnTo>
                      <a:lnTo>
                        <a:pt x="134" y="130"/>
                      </a:lnTo>
                      <a:lnTo>
                        <a:pt x="134" y="137"/>
                      </a:lnTo>
                      <a:lnTo>
                        <a:pt x="134" y="164"/>
                      </a:lnTo>
                      <a:lnTo>
                        <a:pt x="100" y="164"/>
                      </a:lnTo>
                      <a:lnTo>
                        <a:pt x="100" y="240"/>
                      </a:lnTo>
                      <a:lnTo>
                        <a:pt x="177" y="240"/>
                      </a:lnTo>
                      <a:lnTo>
                        <a:pt x="177" y="164"/>
                      </a:lnTo>
                      <a:lnTo>
                        <a:pt x="141" y="164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234" y="130"/>
                      </a:lnTo>
                      <a:lnTo>
                        <a:pt x="234" y="164"/>
                      </a:lnTo>
                      <a:lnTo>
                        <a:pt x="199" y="164"/>
                      </a:lnTo>
                      <a:lnTo>
                        <a:pt x="199" y="240"/>
                      </a:lnTo>
                      <a:lnTo>
                        <a:pt x="275" y="240"/>
                      </a:lnTo>
                      <a:lnTo>
                        <a:pt x="275" y="164"/>
                      </a:lnTo>
                      <a:lnTo>
                        <a:pt x="239" y="164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</p:spPr>
              <p:txBody>
                <a:bodyPr vert="horz" wrap="square" lIns="119461" tIns="59731" rIns="119461" bIns="59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94859">
                    <a:defRPr/>
                  </a:pPr>
                  <a:endParaRPr lang="en-US" sz="2351" kern="0" dirty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0" name="Rectangle 198"/>
              <p:cNvSpPr/>
              <p:nvPr/>
            </p:nvSpPr>
            <p:spPr bwMode="auto">
              <a:xfrm>
                <a:off x="9140865" y="2868466"/>
                <a:ext cx="1389650" cy="1389649"/>
              </a:xfrm>
              <a:prstGeom prst="rect">
                <a:avLst/>
              </a:prstGeom>
              <a:solidFill>
                <a:srgbClr val="0072C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1" name="Rectangle 199"/>
              <p:cNvSpPr/>
              <p:nvPr/>
            </p:nvSpPr>
            <p:spPr bwMode="auto">
              <a:xfrm>
                <a:off x="9438794" y="3186344"/>
                <a:ext cx="823923" cy="518713"/>
              </a:xfrm>
              <a:prstGeom prst="rect">
                <a:avLst/>
              </a:prstGeom>
              <a:solidFill>
                <a:srgbClr val="FFB9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19415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73" kern="0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200"/>
              <p:cNvSpPr/>
              <p:nvPr/>
            </p:nvSpPr>
            <p:spPr>
              <a:xfrm>
                <a:off x="9159119" y="3764922"/>
                <a:ext cx="1378344" cy="551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Hybrid search </a:t>
                </a:r>
                <a:br>
                  <a:rPr lang="en-US" sz="1568" kern="0" spc="-27" dirty="0">
                    <a:solidFill>
                      <a:srgbClr val="FFFFFF"/>
                    </a:solidFill>
                  </a:rPr>
                </a:br>
                <a:r>
                  <a:rPr lang="en-US" sz="1568" kern="0" spc="-27" dirty="0">
                    <a:solidFill>
                      <a:srgbClr val="FFFFFF"/>
                    </a:solidFill>
                  </a:rPr>
                  <a:t>results</a:t>
                </a:r>
              </a:p>
            </p:txBody>
          </p:sp>
          <p:grpSp>
            <p:nvGrpSpPr>
              <p:cNvPr id="73" name="Group 201"/>
              <p:cNvGrpSpPr/>
              <p:nvPr/>
            </p:nvGrpSpPr>
            <p:grpSpPr>
              <a:xfrm>
                <a:off x="9407312" y="3039535"/>
                <a:ext cx="881959" cy="684412"/>
                <a:chOff x="6351588" y="3963988"/>
                <a:chExt cx="900112" cy="698500"/>
              </a:xfrm>
            </p:grpSpPr>
            <p:grpSp>
              <p:nvGrpSpPr>
                <p:cNvPr id="74" name="Group 202"/>
                <p:cNvGrpSpPr/>
                <p:nvPr/>
              </p:nvGrpSpPr>
              <p:grpSpPr>
                <a:xfrm>
                  <a:off x="6351588" y="3963988"/>
                  <a:ext cx="900112" cy="698500"/>
                  <a:chOff x="6351588" y="3963988"/>
                  <a:chExt cx="900112" cy="698500"/>
                </a:xfrm>
              </p:grpSpPr>
              <p:sp>
                <p:nvSpPr>
                  <p:cNvPr id="76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351588" y="4078288"/>
                    <a:ext cx="900112" cy="584200"/>
                  </a:xfrm>
                  <a:custGeom>
                    <a:avLst/>
                    <a:gdLst>
                      <a:gd name="T0" fmla="*/ 225 w 237"/>
                      <a:gd name="T1" fmla="*/ 0 h 153"/>
                      <a:gd name="T2" fmla="*/ 12 w 237"/>
                      <a:gd name="T3" fmla="*/ 0 h 153"/>
                      <a:gd name="T4" fmla="*/ 0 w 237"/>
                      <a:gd name="T5" fmla="*/ 12 h 153"/>
                      <a:gd name="T6" fmla="*/ 0 w 237"/>
                      <a:gd name="T7" fmla="*/ 142 h 153"/>
                      <a:gd name="T8" fmla="*/ 12 w 237"/>
                      <a:gd name="T9" fmla="*/ 153 h 153"/>
                      <a:gd name="T10" fmla="*/ 225 w 237"/>
                      <a:gd name="T11" fmla="*/ 153 h 153"/>
                      <a:gd name="T12" fmla="*/ 237 w 237"/>
                      <a:gd name="T13" fmla="*/ 142 h 153"/>
                      <a:gd name="T14" fmla="*/ 237 w 237"/>
                      <a:gd name="T15" fmla="*/ 12 h 153"/>
                      <a:gd name="T16" fmla="*/ 225 w 237"/>
                      <a:gd name="T17" fmla="*/ 0 h 153"/>
                      <a:gd name="T18" fmla="*/ 225 w 237"/>
                      <a:gd name="T19" fmla="*/ 142 h 153"/>
                      <a:gd name="T20" fmla="*/ 225 w 237"/>
                      <a:gd name="T21" fmla="*/ 142 h 153"/>
                      <a:gd name="T22" fmla="*/ 12 w 237"/>
                      <a:gd name="T23" fmla="*/ 142 h 153"/>
                      <a:gd name="T24" fmla="*/ 12 w 237"/>
                      <a:gd name="T25" fmla="*/ 142 h 153"/>
                      <a:gd name="T26" fmla="*/ 12 w 237"/>
                      <a:gd name="T27" fmla="*/ 12 h 153"/>
                      <a:gd name="T28" fmla="*/ 12 w 237"/>
                      <a:gd name="T29" fmla="*/ 12 h 153"/>
                      <a:gd name="T30" fmla="*/ 225 w 237"/>
                      <a:gd name="T31" fmla="*/ 12 h 153"/>
                      <a:gd name="T32" fmla="*/ 225 w 237"/>
                      <a:gd name="T33" fmla="*/ 12 h 153"/>
                      <a:gd name="T34" fmla="*/ 225 w 237"/>
                      <a:gd name="T35" fmla="*/ 142 h 153"/>
                      <a:gd name="T36" fmla="*/ 225 w 237"/>
                      <a:gd name="T37" fmla="*/ 14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37" h="153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142"/>
                          <a:pt x="0" y="142"/>
                          <a:pt x="0" y="142"/>
                        </a:cubicBezTo>
                        <a:cubicBezTo>
                          <a:pt x="0" y="148"/>
                          <a:pt x="6" y="153"/>
                          <a:pt x="12" y="153"/>
                        </a:cubicBezTo>
                        <a:cubicBezTo>
                          <a:pt x="225" y="153"/>
                          <a:pt x="225" y="153"/>
                          <a:pt x="225" y="153"/>
                        </a:cubicBezTo>
                        <a:cubicBezTo>
                          <a:pt x="232" y="153"/>
                          <a:pt x="237" y="148"/>
                          <a:pt x="237" y="142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225" y="142"/>
                        </a:move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42"/>
                          <a:pt x="12" y="142"/>
                          <a:pt x="12" y="14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12" y="12"/>
                          <a:pt x="12" y="12"/>
                          <a:pt x="12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2"/>
                          <a:pt x="225" y="12"/>
                          <a:pt x="225" y="1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ubicBezTo>
                          <a:pt x="225" y="142"/>
                          <a:pt x="225" y="142"/>
                          <a:pt x="225" y="14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  <p:sp>
                <p:nvSpPr>
                  <p:cNvPr id="77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6351588" y="3963988"/>
                    <a:ext cx="900112" cy="107950"/>
                  </a:xfrm>
                  <a:custGeom>
                    <a:avLst/>
                    <a:gdLst>
                      <a:gd name="T0" fmla="*/ 225 w 237"/>
                      <a:gd name="T1" fmla="*/ 0 h 28"/>
                      <a:gd name="T2" fmla="*/ 12 w 237"/>
                      <a:gd name="T3" fmla="*/ 0 h 28"/>
                      <a:gd name="T4" fmla="*/ 0 w 237"/>
                      <a:gd name="T5" fmla="*/ 12 h 28"/>
                      <a:gd name="T6" fmla="*/ 0 w 237"/>
                      <a:gd name="T7" fmla="*/ 26 h 28"/>
                      <a:gd name="T8" fmla="*/ 9 w 237"/>
                      <a:gd name="T9" fmla="*/ 23 h 28"/>
                      <a:gd name="T10" fmla="*/ 228 w 237"/>
                      <a:gd name="T11" fmla="*/ 23 h 28"/>
                      <a:gd name="T12" fmla="*/ 237 w 237"/>
                      <a:gd name="T13" fmla="*/ 28 h 28"/>
                      <a:gd name="T14" fmla="*/ 237 w 237"/>
                      <a:gd name="T15" fmla="*/ 12 h 28"/>
                      <a:gd name="T16" fmla="*/ 225 w 237"/>
                      <a:gd name="T17" fmla="*/ 0 h 28"/>
                      <a:gd name="T18" fmla="*/ 190 w 237"/>
                      <a:gd name="T19" fmla="*/ 16 h 28"/>
                      <a:gd name="T20" fmla="*/ 179 w 237"/>
                      <a:gd name="T21" fmla="*/ 16 h 28"/>
                      <a:gd name="T22" fmla="*/ 179 w 237"/>
                      <a:gd name="T23" fmla="*/ 14 h 28"/>
                      <a:gd name="T24" fmla="*/ 190 w 237"/>
                      <a:gd name="T25" fmla="*/ 14 h 28"/>
                      <a:gd name="T26" fmla="*/ 190 w 237"/>
                      <a:gd name="T27" fmla="*/ 16 h 28"/>
                      <a:gd name="T28" fmla="*/ 204 w 237"/>
                      <a:gd name="T29" fmla="*/ 16 h 28"/>
                      <a:gd name="T30" fmla="*/ 196 w 237"/>
                      <a:gd name="T31" fmla="*/ 16 h 28"/>
                      <a:gd name="T32" fmla="*/ 196 w 237"/>
                      <a:gd name="T33" fmla="*/ 8 h 28"/>
                      <a:gd name="T34" fmla="*/ 204 w 237"/>
                      <a:gd name="T35" fmla="*/ 8 h 28"/>
                      <a:gd name="T36" fmla="*/ 204 w 237"/>
                      <a:gd name="T37" fmla="*/ 16 h 28"/>
                      <a:gd name="T38" fmla="*/ 223 w 237"/>
                      <a:gd name="T39" fmla="*/ 16 h 28"/>
                      <a:gd name="T40" fmla="*/ 220 w 237"/>
                      <a:gd name="T41" fmla="*/ 16 h 28"/>
                      <a:gd name="T42" fmla="*/ 218 w 237"/>
                      <a:gd name="T43" fmla="*/ 15 h 28"/>
                      <a:gd name="T44" fmla="*/ 217 w 237"/>
                      <a:gd name="T45" fmla="*/ 13 h 28"/>
                      <a:gd name="T46" fmla="*/ 214 w 237"/>
                      <a:gd name="T47" fmla="*/ 16 h 28"/>
                      <a:gd name="T48" fmla="*/ 214 w 237"/>
                      <a:gd name="T49" fmla="*/ 16 h 28"/>
                      <a:gd name="T50" fmla="*/ 211 w 237"/>
                      <a:gd name="T51" fmla="*/ 16 h 28"/>
                      <a:gd name="T52" fmla="*/ 216 w 237"/>
                      <a:gd name="T53" fmla="*/ 12 h 28"/>
                      <a:gd name="T54" fmla="*/ 211 w 237"/>
                      <a:gd name="T55" fmla="*/ 8 h 28"/>
                      <a:gd name="T56" fmla="*/ 214 w 237"/>
                      <a:gd name="T57" fmla="*/ 8 h 28"/>
                      <a:gd name="T58" fmla="*/ 217 w 237"/>
                      <a:gd name="T59" fmla="*/ 11 h 28"/>
                      <a:gd name="T60" fmla="*/ 220 w 237"/>
                      <a:gd name="T61" fmla="*/ 8 h 28"/>
                      <a:gd name="T62" fmla="*/ 223 w 237"/>
                      <a:gd name="T63" fmla="*/ 8 h 28"/>
                      <a:gd name="T64" fmla="*/ 218 w 237"/>
                      <a:gd name="T65" fmla="*/ 12 h 28"/>
                      <a:gd name="T66" fmla="*/ 223 w 237"/>
                      <a:gd name="T67" fmla="*/ 16 h 28"/>
                      <a:gd name="T68" fmla="*/ 203 w 237"/>
                      <a:gd name="T69" fmla="*/ 9 h 28"/>
                      <a:gd name="T70" fmla="*/ 197 w 237"/>
                      <a:gd name="T71" fmla="*/ 9 h 28"/>
                      <a:gd name="T72" fmla="*/ 197 w 237"/>
                      <a:gd name="T73" fmla="*/ 15 h 28"/>
                      <a:gd name="T74" fmla="*/ 203 w 237"/>
                      <a:gd name="T75" fmla="*/ 15 h 28"/>
                      <a:gd name="T76" fmla="*/ 203 w 237"/>
                      <a:gd name="T77" fmla="*/ 9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237" h="28">
                        <a:moveTo>
                          <a:pt x="225" y="0"/>
                        </a:moveTo>
                        <a:cubicBezTo>
                          <a:pt x="12" y="0"/>
                          <a:pt x="12" y="0"/>
                          <a:pt x="12" y="0"/>
                        </a:cubicBezTo>
                        <a:cubicBezTo>
                          <a:pt x="6" y="0"/>
                          <a:pt x="0" y="5"/>
                          <a:pt x="0" y="12"/>
                        </a:cubicBezTo>
                        <a:cubicBezTo>
                          <a:pt x="0" y="26"/>
                          <a:pt x="0" y="26"/>
                          <a:pt x="0" y="26"/>
                        </a:cubicBezTo>
                        <a:cubicBezTo>
                          <a:pt x="3" y="25"/>
                          <a:pt x="5" y="23"/>
                          <a:pt x="9" y="23"/>
                        </a:cubicBezTo>
                        <a:cubicBezTo>
                          <a:pt x="228" y="23"/>
                          <a:pt x="228" y="23"/>
                          <a:pt x="228" y="23"/>
                        </a:cubicBezTo>
                        <a:cubicBezTo>
                          <a:pt x="231" y="23"/>
                          <a:pt x="235" y="25"/>
                          <a:pt x="237" y="28"/>
                        </a:cubicBezTo>
                        <a:cubicBezTo>
                          <a:pt x="237" y="12"/>
                          <a:pt x="237" y="12"/>
                          <a:pt x="237" y="12"/>
                        </a:cubicBezTo>
                        <a:cubicBezTo>
                          <a:pt x="237" y="5"/>
                          <a:pt x="232" y="0"/>
                          <a:pt x="225" y="0"/>
                        </a:cubicBezTo>
                        <a:close/>
                        <a:moveTo>
                          <a:pt x="190" y="16"/>
                        </a:moveTo>
                        <a:cubicBezTo>
                          <a:pt x="179" y="16"/>
                          <a:pt x="179" y="16"/>
                          <a:pt x="179" y="16"/>
                        </a:cubicBezTo>
                        <a:cubicBezTo>
                          <a:pt x="179" y="14"/>
                          <a:pt x="179" y="14"/>
                          <a:pt x="179" y="14"/>
                        </a:cubicBezTo>
                        <a:cubicBezTo>
                          <a:pt x="190" y="14"/>
                          <a:pt x="190" y="14"/>
                          <a:pt x="190" y="14"/>
                        </a:cubicBezTo>
                        <a:lnTo>
                          <a:pt x="190" y="16"/>
                        </a:lnTo>
                        <a:close/>
                        <a:moveTo>
                          <a:pt x="204" y="16"/>
                        </a:moveTo>
                        <a:cubicBezTo>
                          <a:pt x="196" y="16"/>
                          <a:pt x="196" y="16"/>
                          <a:pt x="196" y="16"/>
                        </a:cubicBezTo>
                        <a:cubicBezTo>
                          <a:pt x="196" y="8"/>
                          <a:pt x="196" y="8"/>
                          <a:pt x="196" y="8"/>
                        </a:cubicBezTo>
                        <a:cubicBezTo>
                          <a:pt x="204" y="8"/>
                          <a:pt x="204" y="8"/>
                          <a:pt x="204" y="8"/>
                        </a:cubicBezTo>
                        <a:lnTo>
                          <a:pt x="204" y="16"/>
                        </a:lnTo>
                        <a:close/>
                        <a:moveTo>
                          <a:pt x="223" y="16"/>
                        </a:moveTo>
                        <a:cubicBezTo>
                          <a:pt x="220" y="16"/>
                          <a:pt x="220" y="16"/>
                          <a:pt x="220" y="16"/>
                        </a:cubicBezTo>
                        <a:cubicBezTo>
                          <a:pt x="218" y="15"/>
                          <a:pt x="218" y="15"/>
                          <a:pt x="218" y="15"/>
                        </a:cubicBezTo>
                        <a:cubicBezTo>
                          <a:pt x="217" y="13"/>
                          <a:pt x="217" y="13"/>
                          <a:pt x="217" y="13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4" y="16"/>
                          <a:pt x="214" y="16"/>
                          <a:pt x="214" y="16"/>
                        </a:cubicBezTo>
                        <a:cubicBezTo>
                          <a:pt x="211" y="16"/>
                          <a:pt x="211" y="16"/>
                          <a:pt x="211" y="16"/>
                        </a:cubicBezTo>
                        <a:cubicBezTo>
                          <a:pt x="216" y="12"/>
                          <a:pt x="216" y="12"/>
                          <a:pt x="216" y="12"/>
                        </a:cubicBezTo>
                        <a:cubicBezTo>
                          <a:pt x="211" y="8"/>
                          <a:pt x="211" y="8"/>
                          <a:pt x="211" y="8"/>
                        </a:cubicBezTo>
                        <a:cubicBezTo>
                          <a:pt x="214" y="8"/>
                          <a:pt x="214" y="8"/>
                          <a:pt x="214" y="8"/>
                        </a:cubicBezTo>
                        <a:cubicBezTo>
                          <a:pt x="217" y="11"/>
                          <a:pt x="217" y="11"/>
                          <a:pt x="217" y="11"/>
                        </a:cubicBezTo>
                        <a:cubicBezTo>
                          <a:pt x="220" y="8"/>
                          <a:pt x="220" y="8"/>
                          <a:pt x="220" y="8"/>
                        </a:cubicBezTo>
                        <a:cubicBezTo>
                          <a:pt x="223" y="8"/>
                          <a:pt x="223" y="8"/>
                          <a:pt x="223" y="8"/>
                        </a:cubicBezTo>
                        <a:cubicBezTo>
                          <a:pt x="218" y="12"/>
                          <a:pt x="218" y="12"/>
                          <a:pt x="218" y="12"/>
                        </a:cubicBezTo>
                        <a:lnTo>
                          <a:pt x="223" y="16"/>
                        </a:lnTo>
                        <a:close/>
                        <a:moveTo>
                          <a:pt x="203" y="9"/>
                        </a:moveTo>
                        <a:cubicBezTo>
                          <a:pt x="197" y="9"/>
                          <a:pt x="197" y="9"/>
                          <a:pt x="197" y="9"/>
                        </a:cubicBezTo>
                        <a:cubicBezTo>
                          <a:pt x="197" y="15"/>
                          <a:pt x="197" y="15"/>
                          <a:pt x="197" y="15"/>
                        </a:cubicBezTo>
                        <a:cubicBezTo>
                          <a:pt x="203" y="15"/>
                          <a:pt x="203" y="15"/>
                          <a:pt x="203" y="15"/>
                        </a:cubicBezTo>
                        <a:lnTo>
                          <a:pt x="203" y="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19461" tIns="59731" rIns="119461" bIns="5973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194859">
                      <a:defRPr/>
                    </a:pPr>
                    <a:endParaRPr lang="en-US" sz="2351" kern="0" dirty="0">
                      <a:solidFill>
                        <a:srgbClr val="505050"/>
                      </a:solidFill>
                    </a:endParaRPr>
                  </a:p>
                </p:txBody>
              </p:sp>
            </p:grpSp>
            <p:sp>
              <p:nvSpPr>
                <p:cNvPr id="75" name="Freeform 7"/>
                <p:cNvSpPr>
                  <a:spLocks/>
                </p:cNvSpPr>
                <p:nvPr/>
              </p:nvSpPr>
              <p:spPr bwMode="auto">
                <a:xfrm>
                  <a:off x="6583363" y="4178301"/>
                  <a:ext cx="436562" cy="381000"/>
                </a:xfrm>
                <a:custGeom>
                  <a:avLst/>
                  <a:gdLst>
                    <a:gd name="T0" fmla="*/ 239 w 275"/>
                    <a:gd name="T1" fmla="*/ 164 h 240"/>
                    <a:gd name="T2" fmla="*/ 239 w 275"/>
                    <a:gd name="T3" fmla="*/ 125 h 240"/>
                    <a:gd name="T4" fmla="*/ 237 w 275"/>
                    <a:gd name="T5" fmla="*/ 125 h 240"/>
                    <a:gd name="T6" fmla="*/ 234 w 275"/>
                    <a:gd name="T7" fmla="*/ 125 h 240"/>
                    <a:gd name="T8" fmla="*/ 141 w 275"/>
                    <a:gd name="T9" fmla="*/ 125 h 240"/>
                    <a:gd name="T10" fmla="*/ 141 w 275"/>
                    <a:gd name="T11" fmla="*/ 99 h 240"/>
                    <a:gd name="T12" fmla="*/ 203 w 275"/>
                    <a:gd name="T13" fmla="*/ 99 h 240"/>
                    <a:gd name="T14" fmla="*/ 203 w 275"/>
                    <a:gd name="T15" fmla="*/ 0 h 240"/>
                    <a:gd name="T16" fmla="*/ 72 w 275"/>
                    <a:gd name="T17" fmla="*/ 0 h 240"/>
                    <a:gd name="T18" fmla="*/ 72 w 275"/>
                    <a:gd name="T19" fmla="*/ 99 h 240"/>
                    <a:gd name="T20" fmla="*/ 134 w 275"/>
                    <a:gd name="T21" fmla="*/ 99 h 240"/>
                    <a:gd name="T22" fmla="*/ 134 w 275"/>
                    <a:gd name="T23" fmla="*/ 125 h 240"/>
                    <a:gd name="T24" fmla="*/ 41 w 275"/>
                    <a:gd name="T25" fmla="*/ 125 h 240"/>
                    <a:gd name="T26" fmla="*/ 38 w 275"/>
                    <a:gd name="T27" fmla="*/ 125 h 240"/>
                    <a:gd name="T28" fmla="*/ 36 w 275"/>
                    <a:gd name="T29" fmla="*/ 125 h 240"/>
                    <a:gd name="T30" fmla="*/ 36 w 275"/>
                    <a:gd name="T31" fmla="*/ 164 h 240"/>
                    <a:gd name="T32" fmla="*/ 0 w 275"/>
                    <a:gd name="T33" fmla="*/ 164 h 240"/>
                    <a:gd name="T34" fmla="*/ 0 w 275"/>
                    <a:gd name="T35" fmla="*/ 240 h 240"/>
                    <a:gd name="T36" fmla="*/ 77 w 275"/>
                    <a:gd name="T37" fmla="*/ 240 h 240"/>
                    <a:gd name="T38" fmla="*/ 77 w 275"/>
                    <a:gd name="T39" fmla="*/ 164 h 240"/>
                    <a:gd name="T40" fmla="*/ 41 w 275"/>
                    <a:gd name="T41" fmla="*/ 164 h 240"/>
                    <a:gd name="T42" fmla="*/ 41 w 275"/>
                    <a:gd name="T43" fmla="*/ 130 h 240"/>
                    <a:gd name="T44" fmla="*/ 134 w 275"/>
                    <a:gd name="T45" fmla="*/ 130 h 240"/>
                    <a:gd name="T46" fmla="*/ 134 w 275"/>
                    <a:gd name="T47" fmla="*/ 137 h 240"/>
                    <a:gd name="T48" fmla="*/ 134 w 275"/>
                    <a:gd name="T49" fmla="*/ 164 h 240"/>
                    <a:gd name="T50" fmla="*/ 100 w 275"/>
                    <a:gd name="T51" fmla="*/ 164 h 240"/>
                    <a:gd name="T52" fmla="*/ 100 w 275"/>
                    <a:gd name="T53" fmla="*/ 240 h 240"/>
                    <a:gd name="T54" fmla="*/ 177 w 275"/>
                    <a:gd name="T55" fmla="*/ 240 h 240"/>
                    <a:gd name="T56" fmla="*/ 177 w 275"/>
                    <a:gd name="T57" fmla="*/ 164 h 240"/>
                    <a:gd name="T58" fmla="*/ 141 w 275"/>
                    <a:gd name="T59" fmla="*/ 164 h 240"/>
                    <a:gd name="T60" fmla="*/ 141 w 275"/>
                    <a:gd name="T61" fmla="*/ 137 h 240"/>
                    <a:gd name="T62" fmla="*/ 141 w 275"/>
                    <a:gd name="T63" fmla="*/ 130 h 240"/>
                    <a:gd name="T64" fmla="*/ 234 w 275"/>
                    <a:gd name="T65" fmla="*/ 130 h 240"/>
                    <a:gd name="T66" fmla="*/ 234 w 275"/>
                    <a:gd name="T67" fmla="*/ 164 h 240"/>
                    <a:gd name="T68" fmla="*/ 199 w 275"/>
                    <a:gd name="T69" fmla="*/ 164 h 240"/>
                    <a:gd name="T70" fmla="*/ 199 w 275"/>
                    <a:gd name="T71" fmla="*/ 240 h 240"/>
                    <a:gd name="T72" fmla="*/ 275 w 275"/>
                    <a:gd name="T73" fmla="*/ 240 h 240"/>
                    <a:gd name="T74" fmla="*/ 275 w 275"/>
                    <a:gd name="T75" fmla="*/ 164 h 240"/>
                    <a:gd name="T76" fmla="*/ 239 w 275"/>
                    <a:gd name="T77" fmla="*/ 164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275" h="240">
                      <a:moveTo>
                        <a:pt x="239" y="164"/>
                      </a:moveTo>
                      <a:lnTo>
                        <a:pt x="239" y="125"/>
                      </a:lnTo>
                      <a:lnTo>
                        <a:pt x="237" y="125"/>
                      </a:lnTo>
                      <a:lnTo>
                        <a:pt x="234" y="125"/>
                      </a:lnTo>
                      <a:lnTo>
                        <a:pt x="141" y="125"/>
                      </a:lnTo>
                      <a:lnTo>
                        <a:pt x="141" y="99"/>
                      </a:lnTo>
                      <a:lnTo>
                        <a:pt x="203" y="99"/>
                      </a:lnTo>
                      <a:lnTo>
                        <a:pt x="203" y="0"/>
                      </a:lnTo>
                      <a:lnTo>
                        <a:pt x="72" y="0"/>
                      </a:lnTo>
                      <a:lnTo>
                        <a:pt x="72" y="99"/>
                      </a:lnTo>
                      <a:lnTo>
                        <a:pt x="134" y="99"/>
                      </a:lnTo>
                      <a:lnTo>
                        <a:pt x="134" y="125"/>
                      </a:lnTo>
                      <a:lnTo>
                        <a:pt x="41" y="125"/>
                      </a:lnTo>
                      <a:lnTo>
                        <a:pt x="38" y="125"/>
                      </a:lnTo>
                      <a:lnTo>
                        <a:pt x="36" y="125"/>
                      </a:lnTo>
                      <a:lnTo>
                        <a:pt x="36" y="164"/>
                      </a:lnTo>
                      <a:lnTo>
                        <a:pt x="0" y="164"/>
                      </a:lnTo>
                      <a:lnTo>
                        <a:pt x="0" y="240"/>
                      </a:lnTo>
                      <a:lnTo>
                        <a:pt x="77" y="240"/>
                      </a:lnTo>
                      <a:lnTo>
                        <a:pt x="77" y="164"/>
                      </a:lnTo>
                      <a:lnTo>
                        <a:pt x="41" y="164"/>
                      </a:lnTo>
                      <a:lnTo>
                        <a:pt x="41" y="130"/>
                      </a:lnTo>
                      <a:lnTo>
                        <a:pt x="134" y="130"/>
                      </a:lnTo>
                      <a:lnTo>
                        <a:pt x="134" y="137"/>
                      </a:lnTo>
                      <a:lnTo>
                        <a:pt x="134" y="164"/>
                      </a:lnTo>
                      <a:lnTo>
                        <a:pt x="100" y="164"/>
                      </a:lnTo>
                      <a:lnTo>
                        <a:pt x="100" y="240"/>
                      </a:lnTo>
                      <a:lnTo>
                        <a:pt x="177" y="240"/>
                      </a:lnTo>
                      <a:lnTo>
                        <a:pt x="177" y="164"/>
                      </a:lnTo>
                      <a:lnTo>
                        <a:pt x="141" y="164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234" y="130"/>
                      </a:lnTo>
                      <a:lnTo>
                        <a:pt x="234" y="164"/>
                      </a:lnTo>
                      <a:lnTo>
                        <a:pt x="199" y="164"/>
                      </a:lnTo>
                      <a:lnTo>
                        <a:pt x="199" y="240"/>
                      </a:lnTo>
                      <a:lnTo>
                        <a:pt x="275" y="240"/>
                      </a:lnTo>
                      <a:lnTo>
                        <a:pt x="275" y="164"/>
                      </a:lnTo>
                      <a:lnTo>
                        <a:pt x="239" y="1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19461" tIns="59731" rIns="119461" bIns="5973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194859">
                    <a:defRPr/>
                  </a:pPr>
                  <a:endParaRPr lang="en-US" sz="2351" kern="0" dirty="0">
                    <a:solidFill>
                      <a:srgbClr val="505050"/>
                    </a:solidFill>
                  </a:endParaRPr>
                </a:p>
              </p:txBody>
            </p:sp>
          </p:grpSp>
        </p:grpSp>
        <p:sp>
          <p:nvSpPr>
            <p:cNvPr id="88" name="Rectangle 161"/>
            <p:cNvSpPr/>
            <p:nvPr/>
          </p:nvSpPr>
          <p:spPr bwMode="auto">
            <a:xfrm>
              <a:off x="5576333" y="2101744"/>
              <a:ext cx="2770498" cy="1813002"/>
            </a:xfrm>
            <a:prstGeom prst="rect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9415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3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uppieren 105"/>
            <p:cNvGrpSpPr/>
            <p:nvPr/>
          </p:nvGrpSpPr>
          <p:grpSpPr>
            <a:xfrm>
              <a:off x="477515" y="2525890"/>
              <a:ext cx="2557824" cy="1202927"/>
              <a:chOff x="1232069" y="2868798"/>
              <a:chExt cx="3020148" cy="1445240"/>
            </a:xfrm>
          </p:grpSpPr>
          <p:grpSp>
            <p:nvGrpSpPr>
              <p:cNvPr id="89" name="Group 171"/>
              <p:cNvGrpSpPr/>
              <p:nvPr/>
            </p:nvGrpSpPr>
            <p:grpSpPr>
              <a:xfrm>
                <a:off x="1232069" y="2868798"/>
                <a:ext cx="3020148" cy="1389649"/>
                <a:chOff x="913184" y="3822712"/>
                <a:chExt cx="3082314" cy="1418253"/>
              </a:xfrm>
            </p:grpSpPr>
            <p:grpSp>
              <p:nvGrpSpPr>
                <p:cNvPr id="90" name="Group 172"/>
                <p:cNvGrpSpPr/>
                <p:nvPr/>
              </p:nvGrpSpPr>
              <p:grpSpPr>
                <a:xfrm>
                  <a:off x="2557227" y="3822712"/>
                  <a:ext cx="1438271" cy="1418253"/>
                  <a:chOff x="2557227" y="3822712"/>
                  <a:chExt cx="1438271" cy="1418253"/>
                </a:xfrm>
              </p:grpSpPr>
              <p:sp>
                <p:nvSpPr>
                  <p:cNvPr id="98" name="Rectangle 180"/>
                  <p:cNvSpPr/>
                  <p:nvPr/>
                </p:nvSpPr>
                <p:spPr bwMode="auto">
                  <a:xfrm>
                    <a:off x="2557227" y="3822712"/>
                    <a:ext cx="1438271" cy="141825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19415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73" kern="0" dirty="0">
                      <a:solidFill>
                        <a:srgbClr val="505050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9" name="Group 181"/>
                  <p:cNvGrpSpPr/>
                  <p:nvPr/>
                </p:nvGrpSpPr>
                <p:grpSpPr>
                  <a:xfrm>
                    <a:off x="2837961" y="4004042"/>
                    <a:ext cx="900113" cy="698500"/>
                    <a:chOff x="6353234" y="3970588"/>
                    <a:chExt cx="900113" cy="698500"/>
                  </a:xfrm>
                </p:grpSpPr>
                <p:grpSp>
                  <p:nvGrpSpPr>
                    <p:cNvPr id="100" name="Group 182"/>
                    <p:cNvGrpSpPr/>
                    <p:nvPr/>
                  </p:nvGrpSpPr>
                  <p:grpSpPr>
                    <a:xfrm>
                      <a:off x="6353234" y="3970588"/>
                      <a:ext cx="900113" cy="698500"/>
                      <a:chOff x="6353234" y="3970588"/>
                      <a:chExt cx="900113" cy="698500"/>
                    </a:xfrm>
                  </p:grpSpPr>
                  <p:sp>
                    <p:nvSpPr>
                      <p:cNvPr id="102" name="Freeform 5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35" y="4084888"/>
                        <a:ext cx="900112" cy="584200"/>
                      </a:xfrm>
                      <a:custGeom>
                        <a:avLst/>
                        <a:gdLst>
                          <a:gd name="T0" fmla="*/ 225 w 237"/>
                          <a:gd name="T1" fmla="*/ 0 h 153"/>
                          <a:gd name="T2" fmla="*/ 12 w 237"/>
                          <a:gd name="T3" fmla="*/ 0 h 153"/>
                          <a:gd name="T4" fmla="*/ 0 w 237"/>
                          <a:gd name="T5" fmla="*/ 12 h 153"/>
                          <a:gd name="T6" fmla="*/ 0 w 237"/>
                          <a:gd name="T7" fmla="*/ 142 h 153"/>
                          <a:gd name="T8" fmla="*/ 12 w 237"/>
                          <a:gd name="T9" fmla="*/ 153 h 153"/>
                          <a:gd name="T10" fmla="*/ 225 w 237"/>
                          <a:gd name="T11" fmla="*/ 153 h 153"/>
                          <a:gd name="T12" fmla="*/ 237 w 237"/>
                          <a:gd name="T13" fmla="*/ 142 h 153"/>
                          <a:gd name="T14" fmla="*/ 237 w 237"/>
                          <a:gd name="T15" fmla="*/ 12 h 153"/>
                          <a:gd name="T16" fmla="*/ 225 w 237"/>
                          <a:gd name="T17" fmla="*/ 0 h 153"/>
                          <a:gd name="T18" fmla="*/ 225 w 237"/>
                          <a:gd name="T19" fmla="*/ 142 h 153"/>
                          <a:gd name="T20" fmla="*/ 225 w 237"/>
                          <a:gd name="T21" fmla="*/ 142 h 153"/>
                          <a:gd name="T22" fmla="*/ 12 w 237"/>
                          <a:gd name="T23" fmla="*/ 142 h 153"/>
                          <a:gd name="T24" fmla="*/ 12 w 237"/>
                          <a:gd name="T25" fmla="*/ 142 h 153"/>
                          <a:gd name="T26" fmla="*/ 12 w 237"/>
                          <a:gd name="T27" fmla="*/ 12 h 153"/>
                          <a:gd name="T28" fmla="*/ 12 w 237"/>
                          <a:gd name="T29" fmla="*/ 12 h 153"/>
                          <a:gd name="T30" fmla="*/ 225 w 237"/>
                          <a:gd name="T31" fmla="*/ 12 h 153"/>
                          <a:gd name="T32" fmla="*/ 225 w 237"/>
                          <a:gd name="T33" fmla="*/ 12 h 153"/>
                          <a:gd name="T34" fmla="*/ 225 w 237"/>
                          <a:gd name="T35" fmla="*/ 142 h 153"/>
                          <a:gd name="T36" fmla="*/ 225 w 237"/>
                          <a:gd name="T37" fmla="*/ 142 h 1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37" h="153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142"/>
                              <a:pt x="0" y="142"/>
                              <a:pt x="0" y="142"/>
                            </a:cubicBezTo>
                            <a:cubicBezTo>
                              <a:pt x="0" y="148"/>
                              <a:pt x="6" y="153"/>
                              <a:pt x="12" y="153"/>
                            </a:cubicBezTo>
                            <a:cubicBezTo>
                              <a:pt x="225" y="153"/>
                              <a:pt x="225" y="153"/>
                              <a:pt x="225" y="153"/>
                            </a:cubicBezTo>
                            <a:cubicBezTo>
                              <a:pt x="232" y="153"/>
                              <a:pt x="237" y="148"/>
                              <a:pt x="237" y="142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225" y="142"/>
                            </a:move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  <p:sp>
                    <p:nvSpPr>
                      <p:cNvPr id="103" name="Freeform 6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34" y="3970588"/>
                        <a:ext cx="900112" cy="107950"/>
                      </a:xfrm>
                      <a:custGeom>
                        <a:avLst/>
                        <a:gdLst>
                          <a:gd name="T0" fmla="*/ 225 w 237"/>
                          <a:gd name="T1" fmla="*/ 0 h 28"/>
                          <a:gd name="T2" fmla="*/ 12 w 237"/>
                          <a:gd name="T3" fmla="*/ 0 h 28"/>
                          <a:gd name="T4" fmla="*/ 0 w 237"/>
                          <a:gd name="T5" fmla="*/ 12 h 28"/>
                          <a:gd name="T6" fmla="*/ 0 w 237"/>
                          <a:gd name="T7" fmla="*/ 26 h 28"/>
                          <a:gd name="T8" fmla="*/ 9 w 237"/>
                          <a:gd name="T9" fmla="*/ 23 h 28"/>
                          <a:gd name="T10" fmla="*/ 228 w 237"/>
                          <a:gd name="T11" fmla="*/ 23 h 28"/>
                          <a:gd name="T12" fmla="*/ 237 w 237"/>
                          <a:gd name="T13" fmla="*/ 28 h 28"/>
                          <a:gd name="T14" fmla="*/ 237 w 237"/>
                          <a:gd name="T15" fmla="*/ 12 h 28"/>
                          <a:gd name="T16" fmla="*/ 225 w 237"/>
                          <a:gd name="T17" fmla="*/ 0 h 28"/>
                          <a:gd name="T18" fmla="*/ 190 w 237"/>
                          <a:gd name="T19" fmla="*/ 16 h 28"/>
                          <a:gd name="T20" fmla="*/ 179 w 237"/>
                          <a:gd name="T21" fmla="*/ 16 h 28"/>
                          <a:gd name="T22" fmla="*/ 179 w 237"/>
                          <a:gd name="T23" fmla="*/ 14 h 28"/>
                          <a:gd name="T24" fmla="*/ 190 w 237"/>
                          <a:gd name="T25" fmla="*/ 14 h 28"/>
                          <a:gd name="T26" fmla="*/ 190 w 237"/>
                          <a:gd name="T27" fmla="*/ 16 h 28"/>
                          <a:gd name="T28" fmla="*/ 204 w 237"/>
                          <a:gd name="T29" fmla="*/ 16 h 28"/>
                          <a:gd name="T30" fmla="*/ 196 w 237"/>
                          <a:gd name="T31" fmla="*/ 16 h 28"/>
                          <a:gd name="T32" fmla="*/ 196 w 237"/>
                          <a:gd name="T33" fmla="*/ 8 h 28"/>
                          <a:gd name="T34" fmla="*/ 204 w 237"/>
                          <a:gd name="T35" fmla="*/ 8 h 28"/>
                          <a:gd name="T36" fmla="*/ 204 w 237"/>
                          <a:gd name="T37" fmla="*/ 16 h 28"/>
                          <a:gd name="T38" fmla="*/ 223 w 237"/>
                          <a:gd name="T39" fmla="*/ 16 h 28"/>
                          <a:gd name="T40" fmla="*/ 220 w 237"/>
                          <a:gd name="T41" fmla="*/ 16 h 28"/>
                          <a:gd name="T42" fmla="*/ 218 w 237"/>
                          <a:gd name="T43" fmla="*/ 15 h 28"/>
                          <a:gd name="T44" fmla="*/ 217 w 237"/>
                          <a:gd name="T45" fmla="*/ 13 h 28"/>
                          <a:gd name="T46" fmla="*/ 214 w 237"/>
                          <a:gd name="T47" fmla="*/ 16 h 28"/>
                          <a:gd name="T48" fmla="*/ 214 w 237"/>
                          <a:gd name="T49" fmla="*/ 16 h 28"/>
                          <a:gd name="T50" fmla="*/ 211 w 237"/>
                          <a:gd name="T51" fmla="*/ 16 h 28"/>
                          <a:gd name="T52" fmla="*/ 216 w 237"/>
                          <a:gd name="T53" fmla="*/ 12 h 28"/>
                          <a:gd name="T54" fmla="*/ 211 w 237"/>
                          <a:gd name="T55" fmla="*/ 8 h 28"/>
                          <a:gd name="T56" fmla="*/ 214 w 237"/>
                          <a:gd name="T57" fmla="*/ 8 h 28"/>
                          <a:gd name="T58" fmla="*/ 217 w 237"/>
                          <a:gd name="T59" fmla="*/ 11 h 28"/>
                          <a:gd name="T60" fmla="*/ 220 w 237"/>
                          <a:gd name="T61" fmla="*/ 8 h 28"/>
                          <a:gd name="T62" fmla="*/ 223 w 237"/>
                          <a:gd name="T63" fmla="*/ 8 h 28"/>
                          <a:gd name="T64" fmla="*/ 218 w 237"/>
                          <a:gd name="T65" fmla="*/ 12 h 28"/>
                          <a:gd name="T66" fmla="*/ 223 w 237"/>
                          <a:gd name="T67" fmla="*/ 16 h 28"/>
                          <a:gd name="T68" fmla="*/ 203 w 237"/>
                          <a:gd name="T69" fmla="*/ 9 h 28"/>
                          <a:gd name="T70" fmla="*/ 197 w 237"/>
                          <a:gd name="T71" fmla="*/ 9 h 28"/>
                          <a:gd name="T72" fmla="*/ 197 w 237"/>
                          <a:gd name="T73" fmla="*/ 15 h 28"/>
                          <a:gd name="T74" fmla="*/ 203 w 237"/>
                          <a:gd name="T75" fmla="*/ 15 h 28"/>
                          <a:gd name="T76" fmla="*/ 203 w 237"/>
                          <a:gd name="T77" fmla="*/ 9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237" h="28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26"/>
                              <a:pt x="0" y="26"/>
                              <a:pt x="0" y="26"/>
                            </a:cubicBezTo>
                            <a:cubicBezTo>
                              <a:pt x="3" y="25"/>
                              <a:pt x="5" y="23"/>
                              <a:pt x="9" y="23"/>
                            </a:cubicBezTo>
                            <a:cubicBezTo>
                              <a:pt x="228" y="23"/>
                              <a:pt x="228" y="23"/>
                              <a:pt x="228" y="23"/>
                            </a:cubicBezTo>
                            <a:cubicBezTo>
                              <a:pt x="231" y="23"/>
                              <a:pt x="235" y="25"/>
                              <a:pt x="237" y="28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190" y="16"/>
                            </a:moveTo>
                            <a:cubicBezTo>
                              <a:pt x="179" y="16"/>
                              <a:pt x="179" y="16"/>
                              <a:pt x="179" y="16"/>
                            </a:cubicBezTo>
                            <a:cubicBezTo>
                              <a:pt x="179" y="14"/>
                              <a:pt x="179" y="14"/>
                              <a:pt x="179" y="14"/>
                            </a:cubicBezTo>
                            <a:cubicBezTo>
                              <a:pt x="190" y="14"/>
                              <a:pt x="190" y="14"/>
                              <a:pt x="190" y="14"/>
                            </a:cubicBezTo>
                            <a:lnTo>
                              <a:pt x="190" y="16"/>
                            </a:lnTo>
                            <a:close/>
                            <a:moveTo>
                              <a:pt x="204" y="16"/>
                            </a:moveTo>
                            <a:cubicBezTo>
                              <a:pt x="196" y="16"/>
                              <a:pt x="196" y="16"/>
                              <a:pt x="196" y="16"/>
                            </a:cubicBezTo>
                            <a:cubicBezTo>
                              <a:pt x="196" y="8"/>
                              <a:pt x="196" y="8"/>
                              <a:pt x="196" y="8"/>
                            </a:cubicBezTo>
                            <a:cubicBezTo>
                              <a:pt x="204" y="8"/>
                              <a:pt x="204" y="8"/>
                              <a:pt x="204" y="8"/>
                            </a:cubicBezTo>
                            <a:lnTo>
                              <a:pt x="204" y="16"/>
                            </a:lnTo>
                            <a:close/>
                            <a:moveTo>
                              <a:pt x="223" y="16"/>
                            </a:moveTo>
                            <a:cubicBezTo>
                              <a:pt x="220" y="16"/>
                              <a:pt x="220" y="16"/>
                              <a:pt x="220" y="16"/>
                            </a:cubicBezTo>
                            <a:cubicBezTo>
                              <a:pt x="218" y="15"/>
                              <a:pt x="218" y="15"/>
                              <a:pt x="218" y="15"/>
                            </a:cubicBezTo>
                            <a:cubicBezTo>
                              <a:pt x="217" y="13"/>
                              <a:pt x="217" y="13"/>
                              <a:pt x="217" y="13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1" y="16"/>
                              <a:pt x="211" y="16"/>
                              <a:pt x="211" y="16"/>
                            </a:cubicBezTo>
                            <a:cubicBezTo>
                              <a:pt x="216" y="12"/>
                              <a:pt x="216" y="12"/>
                              <a:pt x="216" y="12"/>
                            </a:cubicBezTo>
                            <a:cubicBezTo>
                              <a:pt x="211" y="8"/>
                              <a:pt x="211" y="8"/>
                              <a:pt x="211" y="8"/>
                            </a:cubicBez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7" y="11"/>
                              <a:pt x="217" y="11"/>
                              <a:pt x="217" y="11"/>
                            </a:cubicBezTo>
                            <a:cubicBezTo>
                              <a:pt x="220" y="8"/>
                              <a:pt x="220" y="8"/>
                              <a:pt x="220" y="8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18" y="12"/>
                              <a:pt x="218" y="12"/>
                              <a:pt x="218" y="12"/>
                            </a:cubicBezTo>
                            <a:lnTo>
                              <a:pt x="223" y="16"/>
                            </a:lnTo>
                            <a:close/>
                            <a:moveTo>
                              <a:pt x="203" y="9"/>
                            </a:moveTo>
                            <a:cubicBezTo>
                              <a:pt x="197" y="9"/>
                              <a:pt x="197" y="9"/>
                              <a:pt x="197" y="9"/>
                            </a:cubicBezTo>
                            <a:cubicBezTo>
                              <a:pt x="197" y="15"/>
                              <a:pt x="197" y="15"/>
                              <a:pt x="197" y="15"/>
                            </a:cubicBezTo>
                            <a:cubicBezTo>
                              <a:pt x="203" y="15"/>
                              <a:pt x="203" y="15"/>
                              <a:pt x="203" y="15"/>
                            </a:cubicBezTo>
                            <a:lnTo>
                              <a:pt x="203" y="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01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585009" y="4184901"/>
                      <a:ext cx="436562" cy="381000"/>
                    </a:xfrm>
                    <a:custGeom>
                      <a:avLst/>
                      <a:gdLst>
                        <a:gd name="T0" fmla="*/ 239 w 275"/>
                        <a:gd name="T1" fmla="*/ 164 h 240"/>
                        <a:gd name="T2" fmla="*/ 239 w 275"/>
                        <a:gd name="T3" fmla="*/ 125 h 240"/>
                        <a:gd name="T4" fmla="*/ 237 w 275"/>
                        <a:gd name="T5" fmla="*/ 125 h 240"/>
                        <a:gd name="T6" fmla="*/ 234 w 275"/>
                        <a:gd name="T7" fmla="*/ 125 h 240"/>
                        <a:gd name="T8" fmla="*/ 141 w 275"/>
                        <a:gd name="T9" fmla="*/ 125 h 240"/>
                        <a:gd name="T10" fmla="*/ 141 w 275"/>
                        <a:gd name="T11" fmla="*/ 99 h 240"/>
                        <a:gd name="T12" fmla="*/ 203 w 275"/>
                        <a:gd name="T13" fmla="*/ 99 h 240"/>
                        <a:gd name="T14" fmla="*/ 203 w 275"/>
                        <a:gd name="T15" fmla="*/ 0 h 240"/>
                        <a:gd name="T16" fmla="*/ 72 w 275"/>
                        <a:gd name="T17" fmla="*/ 0 h 240"/>
                        <a:gd name="T18" fmla="*/ 72 w 275"/>
                        <a:gd name="T19" fmla="*/ 99 h 240"/>
                        <a:gd name="T20" fmla="*/ 134 w 275"/>
                        <a:gd name="T21" fmla="*/ 99 h 240"/>
                        <a:gd name="T22" fmla="*/ 134 w 275"/>
                        <a:gd name="T23" fmla="*/ 125 h 240"/>
                        <a:gd name="T24" fmla="*/ 41 w 275"/>
                        <a:gd name="T25" fmla="*/ 125 h 240"/>
                        <a:gd name="T26" fmla="*/ 38 w 275"/>
                        <a:gd name="T27" fmla="*/ 125 h 240"/>
                        <a:gd name="T28" fmla="*/ 36 w 275"/>
                        <a:gd name="T29" fmla="*/ 125 h 240"/>
                        <a:gd name="T30" fmla="*/ 36 w 275"/>
                        <a:gd name="T31" fmla="*/ 164 h 240"/>
                        <a:gd name="T32" fmla="*/ 0 w 275"/>
                        <a:gd name="T33" fmla="*/ 164 h 240"/>
                        <a:gd name="T34" fmla="*/ 0 w 275"/>
                        <a:gd name="T35" fmla="*/ 240 h 240"/>
                        <a:gd name="T36" fmla="*/ 77 w 275"/>
                        <a:gd name="T37" fmla="*/ 240 h 240"/>
                        <a:gd name="T38" fmla="*/ 77 w 275"/>
                        <a:gd name="T39" fmla="*/ 164 h 240"/>
                        <a:gd name="T40" fmla="*/ 41 w 275"/>
                        <a:gd name="T41" fmla="*/ 164 h 240"/>
                        <a:gd name="T42" fmla="*/ 41 w 275"/>
                        <a:gd name="T43" fmla="*/ 130 h 240"/>
                        <a:gd name="T44" fmla="*/ 134 w 275"/>
                        <a:gd name="T45" fmla="*/ 130 h 240"/>
                        <a:gd name="T46" fmla="*/ 134 w 275"/>
                        <a:gd name="T47" fmla="*/ 137 h 240"/>
                        <a:gd name="T48" fmla="*/ 134 w 275"/>
                        <a:gd name="T49" fmla="*/ 164 h 240"/>
                        <a:gd name="T50" fmla="*/ 100 w 275"/>
                        <a:gd name="T51" fmla="*/ 164 h 240"/>
                        <a:gd name="T52" fmla="*/ 100 w 275"/>
                        <a:gd name="T53" fmla="*/ 240 h 240"/>
                        <a:gd name="T54" fmla="*/ 177 w 275"/>
                        <a:gd name="T55" fmla="*/ 240 h 240"/>
                        <a:gd name="T56" fmla="*/ 177 w 275"/>
                        <a:gd name="T57" fmla="*/ 164 h 240"/>
                        <a:gd name="T58" fmla="*/ 141 w 275"/>
                        <a:gd name="T59" fmla="*/ 164 h 240"/>
                        <a:gd name="T60" fmla="*/ 141 w 275"/>
                        <a:gd name="T61" fmla="*/ 137 h 240"/>
                        <a:gd name="T62" fmla="*/ 141 w 275"/>
                        <a:gd name="T63" fmla="*/ 130 h 240"/>
                        <a:gd name="T64" fmla="*/ 234 w 275"/>
                        <a:gd name="T65" fmla="*/ 130 h 240"/>
                        <a:gd name="T66" fmla="*/ 234 w 275"/>
                        <a:gd name="T67" fmla="*/ 164 h 240"/>
                        <a:gd name="T68" fmla="*/ 199 w 275"/>
                        <a:gd name="T69" fmla="*/ 164 h 240"/>
                        <a:gd name="T70" fmla="*/ 199 w 275"/>
                        <a:gd name="T71" fmla="*/ 240 h 240"/>
                        <a:gd name="T72" fmla="*/ 275 w 275"/>
                        <a:gd name="T73" fmla="*/ 240 h 240"/>
                        <a:gd name="T74" fmla="*/ 275 w 275"/>
                        <a:gd name="T75" fmla="*/ 164 h 240"/>
                        <a:gd name="T76" fmla="*/ 239 w 275"/>
                        <a:gd name="T77" fmla="*/ 164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275" h="240">
                          <a:moveTo>
                            <a:pt x="239" y="164"/>
                          </a:moveTo>
                          <a:lnTo>
                            <a:pt x="239" y="125"/>
                          </a:lnTo>
                          <a:lnTo>
                            <a:pt x="237" y="125"/>
                          </a:lnTo>
                          <a:lnTo>
                            <a:pt x="234" y="125"/>
                          </a:lnTo>
                          <a:lnTo>
                            <a:pt x="141" y="125"/>
                          </a:lnTo>
                          <a:lnTo>
                            <a:pt x="141" y="99"/>
                          </a:lnTo>
                          <a:lnTo>
                            <a:pt x="203" y="99"/>
                          </a:lnTo>
                          <a:lnTo>
                            <a:pt x="203" y="0"/>
                          </a:lnTo>
                          <a:lnTo>
                            <a:pt x="72" y="0"/>
                          </a:lnTo>
                          <a:lnTo>
                            <a:pt x="72" y="99"/>
                          </a:lnTo>
                          <a:lnTo>
                            <a:pt x="134" y="99"/>
                          </a:lnTo>
                          <a:lnTo>
                            <a:pt x="134" y="125"/>
                          </a:lnTo>
                          <a:lnTo>
                            <a:pt x="41" y="125"/>
                          </a:lnTo>
                          <a:lnTo>
                            <a:pt x="38" y="125"/>
                          </a:lnTo>
                          <a:lnTo>
                            <a:pt x="36" y="125"/>
                          </a:lnTo>
                          <a:lnTo>
                            <a:pt x="36" y="164"/>
                          </a:lnTo>
                          <a:lnTo>
                            <a:pt x="0" y="164"/>
                          </a:lnTo>
                          <a:lnTo>
                            <a:pt x="0" y="240"/>
                          </a:lnTo>
                          <a:lnTo>
                            <a:pt x="77" y="240"/>
                          </a:lnTo>
                          <a:lnTo>
                            <a:pt x="77" y="164"/>
                          </a:lnTo>
                          <a:lnTo>
                            <a:pt x="41" y="164"/>
                          </a:lnTo>
                          <a:lnTo>
                            <a:pt x="41" y="130"/>
                          </a:lnTo>
                          <a:lnTo>
                            <a:pt x="134" y="130"/>
                          </a:lnTo>
                          <a:lnTo>
                            <a:pt x="134" y="137"/>
                          </a:lnTo>
                          <a:lnTo>
                            <a:pt x="134" y="164"/>
                          </a:lnTo>
                          <a:lnTo>
                            <a:pt x="100" y="164"/>
                          </a:lnTo>
                          <a:lnTo>
                            <a:pt x="100" y="240"/>
                          </a:lnTo>
                          <a:lnTo>
                            <a:pt x="177" y="240"/>
                          </a:lnTo>
                          <a:lnTo>
                            <a:pt x="177" y="164"/>
                          </a:lnTo>
                          <a:lnTo>
                            <a:pt x="141" y="164"/>
                          </a:lnTo>
                          <a:lnTo>
                            <a:pt x="141" y="137"/>
                          </a:lnTo>
                          <a:lnTo>
                            <a:pt x="141" y="130"/>
                          </a:lnTo>
                          <a:lnTo>
                            <a:pt x="234" y="130"/>
                          </a:lnTo>
                          <a:lnTo>
                            <a:pt x="234" y="164"/>
                          </a:lnTo>
                          <a:lnTo>
                            <a:pt x="199" y="164"/>
                          </a:lnTo>
                          <a:lnTo>
                            <a:pt x="199" y="240"/>
                          </a:lnTo>
                          <a:lnTo>
                            <a:pt x="275" y="240"/>
                          </a:lnTo>
                          <a:lnTo>
                            <a:pt x="275" y="164"/>
                          </a:lnTo>
                          <a:lnTo>
                            <a:pt x="239" y="164"/>
                          </a:lnTo>
                          <a:close/>
                        </a:path>
                      </a:pathLst>
                    </a:custGeom>
                    <a:solidFill>
                      <a:srgbClr val="FFB900"/>
                    </a:solidFill>
                    <a:ln>
                      <a:noFill/>
                    </a:ln>
                  </p:spPr>
                  <p:txBody>
                    <a:bodyPr vert="horz" wrap="square" lIns="119461" tIns="59731" rIns="119461" bIns="59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194859">
                        <a:defRPr/>
                      </a:pPr>
                      <a:endParaRPr lang="en-US" sz="2351" kern="0" dirty="0">
                        <a:solidFill>
                          <a:srgbClr val="50505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91" name="Group 173"/>
                <p:cNvGrpSpPr/>
                <p:nvPr/>
              </p:nvGrpSpPr>
              <p:grpSpPr>
                <a:xfrm>
                  <a:off x="913184" y="3822712"/>
                  <a:ext cx="1418253" cy="1418253"/>
                  <a:chOff x="913184" y="3822712"/>
                  <a:chExt cx="1418253" cy="1418253"/>
                </a:xfrm>
              </p:grpSpPr>
              <p:sp>
                <p:nvSpPr>
                  <p:cNvPr id="92" name="Rectangle 174"/>
                  <p:cNvSpPr/>
                  <p:nvPr/>
                </p:nvSpPr>
                <p:spPr bwMode="auto">
                  <a:xfrm>
                    <a:off x="913184" y="3822712"/>
                    <a:ext cx="1418253" cy="1418253"/>
                  </a:xfrm>
                  <a:prstGeom prst="rect">
                    <a:avLst/>
                  </a:prstGeom>
                  <a:solidFill>
                    <a:srgbClr val="0072C6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19415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873" kern="0" dirty="0">
                      <a:solidFill>
                        <a:srgbClr val="505050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3" name="Group 175"/>
                  <p:cNvGrpSpPr/>
                  <p:nvPr/>
                </p:nvGrpSpPr>
                <p:grpSpPr>
                  <a:xfrm>
                    <a:off x="1173935" y="4004042"/>
                    <a:ext cx="900112" cy="698500"/>
                    <a:chOff x="6353269" y="3970588"/>
                    <a:chExt cx="900112" cy="698500"/>
                  </a:xfrm>
                </p:grpSpPr>
                <p:grpSp>
                  <p:nvGrpSpPr>
                    <p:cNvPr id="94" name="Group 176"/>
                    <p:cNvGrpSpPr/>
                    <p:nvPr/>
                  </p:nvGrpSpPr>
                  <p:grpSpPr>
                    <a:xfrm>
                      <a:off x="6353269" y="3970588"/>
                      <a:ext cx="900112" cy="698500"/>
                      <a:chOff x="6353269" y="3970588"/>
                      <a:chExt cx="900112" cy="698500"/>
                    </a:xfrm>
                  </p:grpSpPr>
                  <p:sp>
                    <p:nvSpPr>
                      <p:cNvPr id="96" name="Freeform 5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69" y="4084888"/>
                        <a:ext cx="900112" cy="584200"/>
                      </a:xfrm>
                      <a:custGeom>
                        <a:avLst/>
                        <a:gdLst>
                          <a:gd name="T0" fmla="*/ 225 w 237"/>
                          <a:gd name="T1" fmla="*/ 0 h 153"/>
                          <a:gd name="T2" fmla="*/ 12 w 237"/>
                          <a:gd name="T3" fmla="*/ 0 h 153"/>
                          <a:gd name="T4" fmla="*/ 0 w 237"/>
                          <a:gd name="T5" fmla="*/ 12 h 153"/>
                          <a:gd name="T6" fmla="*/ 0 w 237"/>
                          <a:gd name="T7" fmla="*/ 142 h 153"/>
                          <a:gd name="T8" fmla="*/ 12 w 237"/>
                          <a:gd name="T9" fmla="*/ 153 h 153"/>
                          <a:gd name="T10" fmla="*/ 225 w 237"/>
                          <a:gd name="T11" fmla="*/ 153 h 153"/>
                          <a:gd name="T12" fmla="*/ 237 w 237"/>
                          <a:gd name="T13" fmla="*/ 142 h 153"/>
                          <a:gd name="T14" fmla="*/ 237 w 237"/>
                          <a:gd name="T15" fmla="*/ 12 h 153"/>
                          <a:gd name="T16" fmla="*/ 225 w 237"/>
                          <a:gd name="T17" fmla="*/ 0 h 153"/>
                          <a:gd name="T18" fmla="*/ 225 w 237"/>
                          <a:gd name="T19" fmla="*/ 142 h 153"/>
                          <a:gd name="T20" fmla="*/ 225 w 237"/>
                          <a:gd name="T21" fmla="*/ 142 h 153"/>
                          <a:gd name="T22" fmla="*/ 12 w 237"/>
                          <a:gd name="T23" fmla="*/ 142 h 153"/>
                          <a:gd name="T24" fmla="*/ 12 w 237"/>
                          <a:gd name="T25" fmla="*/ 142 h 153"/>
                          <a:gd name="T26" fmla="*/ 12 w 237"/>
                          <a:gd name="T27" fmla="*/ 12 h 153"/>
                          <a:gd name="T28" fmla="*/ 12 w 237"/>
                          <a:gd name="T29" fmla="*/ 12 h 153"/>
                          <a:gd name="T30" fmla="*/ 225 w 237"/>
                          <a:gd name="T31" fmla="*/ 12 h 153"/>
                          <a:gd name="T32" fmla="*/ 225 w 237"/>
                          <a:gd name="T33" fmla="*/ 12 h 153"/>
                          <a:gd name="T34" fmla="*/ 225 w 237"/>
                          <a:gd name="T35" fmla="*/ 142 h 153"/>
                          <a:gd name="T36" fmla="*/ 225 w 237"/>
                          <a:gd name="T37" fmla="*/ 142 h 1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237" h="153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142"/>
                              <a:pt x="0" y="142"/>
                              <a:pt x="0" y="142"/>
                            </a:cubicBezTo>
                            <a:cubicBezTo>
                              <a:pt x="0" y="148"/>
                              <a:pt x="6" y="153"/>
                              <a:pt x="12" y="153"/>
                            </a:cubicBezTo>
                            <a:cubicBezTo>
                              <a:pt x="225" y="153"/>
                              <a:pt x="225" y="153"/>
                              <a:pt x="225" y="153"/>
                            </a:cubicBezTo>
                            <a:cubicBezTo>
                              <a:pt x="232" y="153"/>
                              <a:pt x="237" y="148"/>
                              <a:pt x="237" y="142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225" y="142"/>
                            </a:move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42"/>
                              <a:pt x="12" y="142"/>
                              <a:pt x="12" y="14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12" y="12"/>
                              <a:pt x="12" y="12"/>
                              <a:pt x="12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2"/>
                              <a:pt x="225" y="12"/>
                              <a:pt x="225" y="1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ubicBezTo>
                              <a:pt x="225" y="142"/>
                              <a:pt x="225" y="142"/>
                              <a:pt x="225" y="14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  <p:sp>
                    <p:nvSpPr>
                      <p:cNvPr id="97" name="Freeform 6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353269" y="3970588"/>
                        <a:ext cx="900112" cy="107950"/>
                      </a:xfrm>
                      <a:custGeom>
                        <a:avLst/>
                        <a:gdLst>
                          <a:gd name="T0" fmla="*/ 225 w 237"/>
                          <a:gd name="T1" fmla="*/ 0 h 28"/>
                          <a:gd name="T2" fmla="*/ 12 w 237"/>
                          <a:gd name="T3" fmla="*/ 0 h 28"/>
                          <a:gd name="T4" fmla="*/ 0 w 237"/>
                          <a:gd name="T5" fmla="*/ 12 h 28"/>
                          <a:gd name="T6" fmla="*/ 0 w 237"/>
                          <a:gd name="T7" fmla="*/ 26 h 28"/>
                          <a:gd name="T8" fmla="*/ 9 w 237"/>
                          <a:gd name="T9" fmla="*/ 23 h 28"/>
                          <a:gd name="T10" fmla="*/ 228 w 237"/>
                          <a:gd name="T11" fmla="*/ 23 h 28"/>
                          <a:gd name="T12" fmla="*/ 237 w 237"/>
                          <a:gd name="T13" fmla="*/ 28 h 28"/>
                          <a:gd name="T14" fmla="*/ 237 w 237"/>
                          <a:gd name="T15" fmla="*/ 12 h 28"/>
                          <a:gd name="T16" fmla="*/ 225 w 237"/>
                          <a:gd name="T17" fmla="*/ 0 h 28"/>
                          <a:gd name="T18" fmla="*/ 190 w 237"/>
                          <a:gd name="T19" fmla="*/ 16 h 28"/>
                          <a:gd name="T20" fmla="*/ 179 w 237"/>
                          <a:gd name="T21" fmla="*/ 16 h 28"/>
                          <a:gd name="T22" fmla="*/ 179 w 237"/>
                          <a:gd name="T23" fmla="*/ 14 h 28"/>
                          <a:gd name="T24" fmla="*/ 190 w 237"/>
                          <a:gd name="T25" fmla="*/ 14 h 28"/>
                          <a:gd name="T26" fmla="*/ 190 w 237"/>
                          <a:gd name="T27" fmla="*/ 16 h 28"/>
                          <a:gd name="T28" fmla="*/ 204 w 237"/>
                          <a:gd name="T29" fmla="*/ 16 h 28"/>
                          <a:gd name="T30" fmla="*/ 196 w 237"/>
                          <a:gd name="T31" fmla="*/ 16 h 28"/>
                          <a:gd name="T32" fmla="*/ 196 w 237"/>
                          <a:gd name="T33" fmla="*/ 8 h 28"/>
                          <a:gd name="T34" fmla="*/ 204 w 237"/>
                          <a:gd name="T35" fmla="*/ 8 h 28"/>
                          <a:gd name="T36" fmla="*/ 204 w 237"/>
                          <a:gd name="T37" fmla="*/ 16 h 28"/>
                          <a:gd name="T38" fmla="*/ 223 w 237"/>
                          <a:gd name="T39" fmla="*/ 16 h 28"/>
                          <a:gd name="T40" fmla="*/ 220 w 237"/>
                          <a:gd name="T41" fmla="*/ 16 h 28"/>
                          <a:gd name="T42" fmla="*/ 218 w 237"/>
                          <a:gd name="T43" fmla="*/ 15 h 28"/>
                          <a:gd name="T44" fmla="*/ 217 w 237"/>
                          <a:gd name="T45" fmla="*/ 13 h 28"/>
                          <a:gd name="T46" fmla="*/ 214 w 237"/>
                          <a:gd name="T47" fmla="*/ 16 h 28"/>
                          <a:gd name="T48" fmla="*/ 214 w 237"/>
                          <a:gd name="T49" fmla="*/ 16 h 28"/>
                          <a:gd name="T50" fmla="*/ 211 w 237"/>
                          <a:gd name="T51" fmla="*/ 16 h 28"/>
                          <a:gd name="T52" fmla="*/ 216 w 237"/>
                          <a:gd name="T53" fmla="*/ 12 h 28"/>
                          <a:gd name="T54" fmla="*/ 211 w 237"/>
                          <a:gd name="T55" fmla="*/ 8 h 28"/>
                          <a:gd name="T56" fmla="*/ 214 w 237"/>
                          <a:gd name="T57" fmla="*/ 8 h 28"/>
                          <a:gd name="T58" fmla="*/ 217 w 237"/>
                          <a:gd name="T59" fmla="*/ 11 h 28"/>
                          <a:gd name="T60" fmla="*/ 220 w 237"/>
                          <a:gd name="T61" fmla="*/ 8 h 28"/>
                          <a:gd name="T62" fmla="*/ 223 w 237"/>
                          <a:gd name="T63" fmla="*/ 8 h 28"/>
                          <a:gd name="T64" fmla="*/ 218 w 237"/>
                          <a:gd name="T65" fmla="*/ 12 h 28"/>
                          <a:gd name="T66" fmla="*/ 223 w 237"/>
                          <a:gd name="T67" fmla="*/ 16 h 28"/>
                          <a:gd name="T68" fmla="*/ 203 w 237"/>
                          <a:gd name="T69" fmla="*/ 9 h 28"/>
                          <a:gd name="T70" fmla="*/ 197 w 237"/>
                          <a:gd name="T71" fmla="*/ 9 h 28"/>
                          <a:gd name="T72" fmla="*/ 197 w 237"/>
                          <a:gd name="T73" fmla="*/ 15 h 28"/>
                          <a:gd name="T74" fmla="*/ 203 w 237"/>
                          <a:gd name="T75" fmla="*/ 15 h 28"/>
                          <a:gd name="T76" fmla="*/ 203 w 237"/>
                          <a:gd name="T77" fmla="*/ 9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</a:cxnLst>
                        <a:rect l="0" t="0" r="r" b="b"/>
                        <a:pathLst>
                          <a:path w="237" h="28">
                            <a:moveTo>
                              <a:pt x="225" y="0"/>
                            </a:moveTo>
                            <a:cubicBezTo>
                              <a:pt x="12" y="0"/>
                              <a:pt x="12" y="0"/>
                              <a:pt x="12" y="0"/>
                            </a:cubicBezTo>
                            <a:cubicBezTo>
                              <a:pt x="6" y="0"/>
                              <a:pt x="0" y="5"/>
                              <a:pt x="0" y="12"/>
                            </a:cubicBezTo>
                            <a:cubicBezTo>
                              <a:pt x="0" y="26"/>
                              <a:pt x="0" y="26"/>
                              <a:pt x="0" y="26"/>
                            </a:cubicBezTo>
                            <a:cubicBezTo>
                              <a:pt x="3" y="25"/>
                              <a:pt x="5" y="23"/>
                              <a:pt x="9" y="23"/>
                            </a:cubicBezTo>
                            <a:cubicBezTo>
                              <a:pt x="228" y="23"/>
                              <a:pt x="228" y="23"/>
                              <a:pt x="228" y="23"/>
                            </a:cubicBezTo>
                            <a:cubicBezTo>
                              <a:pt x="231" y="23"/>
                              <a:pt x="235" y="25"/>
                              <a:pt x="237" y="28"/>
                            </a:cubicBezTo>
                            <a:cubicBezTo>
                              <a:pt x="237" y="12"/>
                              <a:pt x="237" y="12"/>
                              <a:pt x="237" y="12"/>
                            </a:cubicBezTo>
                            <a:cubicBezTo>
                              <a:pt x="237" y="5"/>
                              <a:pt x="232" y="0"/>
                              <a:pt x="225" y="0"/>
                            </a:cubicBezTo>
                            <a:close/>
                            <a:moveTo>
                              <a:pt x="190" y="16"/>
                            </a:moveTo>
                            <a:cubicBezTo>
                              <a:pt x="179" y="16"/>
                              <a:pt x="179" y="16"/>
                              <a:pt x="179" y="16"/>
                            </a:cubicBezTo>
                            <a:cubicBezTo>
                              <a:pt x="179" y="14"/>
                              <a:pt x="179" y="14"/>
                              <a:pt x="179" y="14"/>
                            </a:cubicBezTo>
                            <a:cubicBezTo>
                              <a:pt x="190" y="14"/>
                              <a:pt x="190" y="14"/>
                              <a:pt x="190" y="14"/>
                            </a:cubicBezTo>
                            <a:lnTo>
                              <a:pt x="190" y="16"/>
                            </a:lnTo>
                            <a:close/>
                            <a:moveTo>
                              <a:pt x="204" y="16"/>
                            </a:moveTo>
                            <a:cubicBezTo>
                              <a:pt x="196" y="16"/>
                              <a:pt x="196" y="16"/>
                              <a:pt x="196" y="16"/>
                            </a:cubicBezTo>
                            <a:cubicBezTo>
                              <a:pt x="196" y="8"/>
                              <a:pt x="196" y="8"/>
                              <a:pt x="196" y="8"/>
                            </a:cubicBezTo>
                            <a:cubicBezTo>
                              <a:pt x="204" y="8"/>
                              <a:pt x="204" y="8"/>
                              <a:pt x="204" y="8"/>
                            </a:cubicBezTo>
                            <a:lnTo>
                              <a:pt x="204" y="16"/>
                            </a:lnTo>
                            <a:close/>
                            <a:moveTo>
                              <a:pt x="223" y="16"/>
                            </a:moveTo>
                            <a:cubicBezTo>
                              <a:pt x="220" y="16"/>
                              <a:pt x="220" y="16"/>
                              <a:pt x="220" y="16"/>
                            </a:cubicBezTo>
                            <a:cubicBezTo>
                              <a:pt x="218" y="15"/>
                              <a:pt x="218" y="15"/>
                              <a:pt x="218" y="15"/>
                            </a:cubicBezTo>
                            <a:cubicBezTo>
                              <a:pt x="217" y="13"/>
                              <a:pt x="217" y="13"/>
                              <a:pt x="217" y="13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4" y="16"/>
                              <a:pt x="214" y="16"/>
                              <a:pt x="214" y="16"/>
                            </a:cubicBezTo>
                            <a:cubicBezTo>
                              <a:pt x="211" y="16"/>
                              <a:pt x="211" y="16"/>
                              <a:pt x="211" y="16"/>
                            </a:cubicBezTo>
                            <a:cubicBezTo>
                              <a:pt x="216" y="12"/>
                              <a:pt x="216" y="12"/>
                              <a:pt x="216" y="12"/>
                            </a:cubicBezTo>
                            <a:cubicBezTo>
                              <a:pt x="211" y="8"/>
                              <a:pt x="211" y="8"/>
                              <a:pt x="211" y="8"/>
                            </a:cubicBezTo>
                            <a:cubicBezTo>
                              <a:pt x="214" y="8"/>
                              <a:pt x="214" y="8"/>
                              <a:pt x="214" y="8"/>
                            </a:cubicBezTo>
                            <a:cubicBezTo>
                              <a:pt x="217" y="11"/>
                              <a:pt x="217" y="11"/>
                              <a:pt x="217" y="11"/>
                            </a:cubicBezTo>
                            <a:cubicBezTo>
                              <a:pt x="220" y="8"/>
                              <a:pt x="220" y="8"/>
                              <a:pt x="220" y="8"/>
                            </a:cubicBezTo>
                            <a:cubicBezTo>
                              <a:pt x="223" y="8"/>
                              <a:pt x="223" y="8"/>
                              <a:pt x="223" y="8"/>
                            </a:cubicBezTo>
                            <a:cubicBezTo>
                              <a:pt x="218" y="12"/>
                              <a:pt x="218" y="12"/>
                              <a:pt x="218" y="12"/>
                            </a:cubicBezTo>
                            <a:lnTo>
                              <a:pt x="223" y="16"/>
                            </a:lnTo>
                            <a:close/>
                            <a:moveTo>
                              <a:pt x="203" y="9"/>
                            </a:moveTo>
                            <a:cubicBezTo>
                              <a:pt x="197" y="9"/>
                              <a:pt x="197" y="9"/>
                              <a:pt x="197" y="9"/>
                            </a:cubicBezTo>
                            <a:cubicBezTo>
                              <a:pt x="197" y="15"/>
                              <a:pt x="197" y="15"/>
                              <a:pt x="197" y="15"/>
                            </a:cubicBezTo>
                            <a:cubicBezTo>
                              <a:pt x="203" y="15"/>
                              <a:pt x="203" y="15"/>
                              <a:pt x="203" y="15"/>
                            </a:cubicBezTo>
                            <a:lnTo>
                              <a:pt x="203" y="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119461" tIns="59731" rIns="119461" bIns="5973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1194859">
                          <a:defRPr/>
                        </a:pPr>
                        <a:endParaRPr lang="en-US" sz="2351" kern="0" dirty="0">
                          <a:solidFill>
                            <a:srgbClr val="50505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95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585045" y="4184901"/>
                      <a:ext cx="436562" cy="381000"/>
                    </a:xfrm>
                    <a:custGeom>
                      <a:avLst/>
                      <a:gdLst>
                        <a:gd name="T0" fmla="*/ 239 w 275"/>
                        <a:gd name="T1" fmla="*/ 164 h 240"/>
                        <a:gd name="T2" fmla="*/ 239 w 275"/>
                        <a:gd name="T3" fmla="*/ 125 h 240"/>
                        <a:gd name="T4" fmla="*/ 237 w 275"/>
                        <a:gd name="T5" fmla="*/ 125 h 240"/>
                        <a:gd name="T6" fmla="*/ 234 w 275"/>
                        <a:gd name="T7" fmla="*/ 125 h 240"/>
                        <a:gd name="T8" fmla="*/ 141 w 275"/>
                        <a:gd name="T9" fmla="*/ 125 h 240"/>
                        <a:gd name="T10" fmla="*/ 141 w 275"/>
                        <a:gd name="T11" fmla="*/ 99 h 240"/>
                        <a:gd name="T12" fmla="*/ 203 w 275"/>
                        <a:gd name="T13" fmla="*/ 99 h 240"/>
                        <a:gd name="T14" fmla="*/ 203 w 275"/>
                        <a:gd name="T15" fmla="*/ 0 h 240"/>
                        <a:gd name="T16" fmla="*/ 72 w 275"/>
                        <a:gd name="T17" fmla="*/ 0 h 240"/>
                        <a:gd name="T18" fmla="*/ 72 w 275"/>
                        <a:gd name="T19" fmla="*/ 99 h 240"/>
                        <a:gd name="T20" fmla="*/ 134 w 275"/>
                        <a:gd name="T21" fmla="*/ 99 h 240"/>
                        <a:gd name="T22" fmla="*/ 134 w 275"/>
                        <a:gd name="T23" fmla="*/ 125 h 240"/>
                        <a:gd name="T24" fmla="*/ 41 w 275"/>
                        <a:gd name="T25" fmla="*/ 125 h 240"/>
                        <a:gd name="T26" fmla="*/ 38 w 275"/>
                        <a:gd name="T27" fmla="*/ 125 h 240"/>
                        <a:gd name="T28" fmla="*/ 36 w 275"/>
                        <a:gd name="T29" fmla="*/ 125 h 240"/>
                        <a:gd name="T30" fmla="*/ 36 w 275"/>
                        <a:gd name="T31" fmla="*/ 164 h 240"/>
                        <a:gd name="T32" fmla="*/ 0 w 275"/>
                        <a:gd name="T33" fmla="*/ 164 h 240"/>
                        <a:gd name="T34" fmla="*/ 0 w 275"/>
                        <a:gd name="T35" fmla="*/ 240 h 240"/>
                        <a:gd name="T36" fmla="*/ 77 w 275"/>
                        <a:gd name="T37" fmla="*/ 240 h 240"/>
                        <a:gd name="T38" fmla="*/ 77 w 275"/>
                        <a:gd name="T39" fmla="*/ 164 h 240"/>
                        <a:gd name="T40" fmla="*/ 41 w 275"/>
                        <a:gd name="T41" fmla="*/ 164 h 240"/>
                        <a:gd name="T42" fmla="*/ 41 w 275"/>
                        <a:gd name="T43" fmla="*/ 130 h 240"/>
                        <a:gd name="T44" fmla="*/ 134 w 275"/>
                        <a:gd name="T45" fmla="*/ 130 h 240"/>
                        <a:gd name="T46" fmla="*/ 134 w 275"/>
                        <a:gd name="T47" fmla="*/ 137 h 240"/>
                        <a:gd name="T48" fmla="*/ 134 w 275"/>
                        <a:gd name="T49" fmla="*/ 164 h 240"/>
                        <a:gd name="T50" fmla="*/ 100 w 275"/>
                        <a:gd name="T51" fmla="*/ 164 h 240"/>
                        <a:gd name="T52" fmla="*/ 100 w 275"/>
                        <a:gd name="T53" fmla="*/ 240 h 240"/>
                        <a:gd name="T54" fmla="*/ 177 w 275"/>
                        <a:gd name="T55" fmla="*/ 240 h 240"/>
                        <a:gd name="T56" fmla="*/ 177 w 275"/>
                        <a:gd name="T57" fmla="*/ 164 h 240"/>
                        <a:gd name="T58" fmla="*/ 141 w 275"/>
                        <a:gd name="T59" fmla="*/ 164 h 240"/>
                        <a:gd name="T60" fmla="*/ 141 w 275"/>
                        <a:gd name="T61" fmla="*/ 137 h 240"/>
                        <a:gd name="T62" fmla="*/ 141 w 275"/>
                        <a:gd name="T63" fmla="*/ 130 h 240"/>
                        <a:gd name="T64" fmla="*/ 234 w 275"/>
                        <a:gd name="T65" fmla="*/ 130 h 240"/>
                        <a:gd name="T66" fmla="*/ 234 w 275"/>
                        <a:gd name="T67" fmla="*/ 164 h 240"/>
                        <a:gd name="T68" fmla="*/ 199 w 275"/>
                        <a:gd name="T69" fmla="*/ 164 h 240"/>
                        <a:gd name="T70" fmla="*/ 199 w 275"/>
                        <a:gd name="T71" fmla="*/ 240 h 240"/>
                        <a:gd name="T72" fmla="*/ 275 w 275"/>
                        <a:gd name="T73" fmla="*/ 240 h 240"/>
                        <a:gd name="T74" fmla="*/ 275 w 275"/>
                        <a:gd name="T75" fmla="*/ 164 h 240"/>
                        <a:gd name="T76" fmla="*/ 239 w 275"/>
                        <a:gd name="T77" fmla="*/ 164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275" h="240">
                          <a:moveTo>
                            <a:pt x="239" y="164"/>
                          </a:moveTo>
                          <a:lnTo>
                            <a:pt x="239" y="125"/>
                          </a:lnTo>
                          <a:lnTo>
                            <a:pt x="237" y="125"/>
                          </a:lnTo>
                          <a:lnTo>
                            <a:pt x="234" y="125"/>
                          </a:lnTo>
                          <a:lnTo>
                            <a:pt x="141" y="125"/>
                          </a:lnTo>
                          <a:lnTo>
                            <a:pt x="141" y="99"/>
                          </a:lnTo>
                          <a:lnTo>
                            <a:pt x="203" y="99"/>
                          </a:lnTo>
                          <a:lnTo>
                            <a:pt x="203" y="0"/>
                          </a:lnTo>
                          <a:lnTo>
                            <a:pt x="72" y="0"/>
                          </a:lnTo>
                          <a:lnTo>
                            <a:pt x="72" y="99"/>
                          </a:lnTo>
                          <a:lnTo>
                            <a:pt x="134" y="99"/>
                          </a:lnTo>
                          <a:lnTo>
                            <a:pt x="134" y="125"/>
                          </a:lnTo>
                          <a:lnTo>
                            <a:pt x="41" y="125"/>
                          </a:lnTo>
                          <a:lnTo>
                            <a:pt x="38" y="125"/>
                          </a:lnTo>
                          <a:lnTo>
                            <a:pt x="36" y="125"/>
                          </a:lnTo>
                          <a:lnTo>
                            <a:pt x="36" y="164"/>
                          </a:lnTo>
                          <a:lnTo>
                            <a:pt x="0" y="164"/>
                          </a:lnTo>
                          <a:lnTo>
                            <a:pt x="0" y="240"/>
                          </a:lnTo>
                          <a:lnTo>
                            <a:pt x="77" y="240"/>
                          </a:lnTo>
                          <a:lnTo>
                            <a:pt x="77" y="164"/>
                          </a:lnTo>
                          <a:lnTo>
                            <a:pt x="41" y="164"/>
                          </a:lnTo>
                          <a:lnTo>
                            <a:pt x="41" y="130"/>
                          </a:lnTo>
                          <a:lnTo>
                            <a:pt x="134" y="130"/>
                          </a:lnTo>
                          <a:lnTo>
                            <a:pt x="134" y="137"/>
                          </a:lnTo>
                          <a:lnTo>
                            <a:pt x="134" y="164"/>
                          </a:lnTo>
                          <a:lnTo>
                            <a:pt x="100" y="164"/>
                          </a:lnTo>
                          <a:lnTo>
                            <a:pt x="100" y="240"/>
                          </a:lnTo>
                          <a:lnTo>
                            <a:pt x="177" y="240"/>
                          </a:lnTo>
                          <a:lnTo>
                            <a:pt x="177" y="164"/>
                          </a:lnTo>
                          <a:lnTo>
                            <a:pt x="141" y="164"/>
                          </a:lnTo>
                          <a:lnTo>
                            <a:pt x="141" y="137"/>
                          </a:lnTo>
                          <a:lnTo>
                            <a:pt x="141" y="130"/>
                          </a:lnTo>
                          <a:lnTo>
                            <a:pt x="234" y="130"/>
                          </a:lnTo>
                          <a:lnTo>
                            <a:pt x="234" y="164"/>
                          </a:lnTo>
                          <a:lnTo>
                            <a:pt x="199" y="164"/>
                          </a:lnTo>
                          <a:lnTo>
                            <a:pt x="199" y="240"/>
                          </a:lnTo>
                          <a:lnTo>
                            <a:pt x="275" y="240"/>
                          </a:lnTo>
                          <a:lnTo>
                            <a:pt x="275" y="164"/>
                          </a:lnTo>
                          <a:lnTo>
                            <a:pt x="239" y="164"/>
                          </a:lnTo>
                          <a:close/>
                        </a:path>
                      </a:pathLst>
                    </a:custGeom>
                    <a:solidFill>
                      <a:srgbClr val="0072C6">
                        <a:lumMod val="40000"/>
                        <a:lumOff val="60000"/>
                      </a:srgbClr>
                    </a:solidFill>
                    <a:ln>
                      <a:noFill/>
                    </a:ln>
                  </p:spPr>
                  <p:txBody>
                    <a:bodyPr vert="horz" wrap="square" lIns="119461" tIns="59731" rIns="119461" bIns="5973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194859">
                        <a:defRPr/>
                      </a:pPr>
                      <a:endParaRPr lang="en-US" sz="2351" kern="0" dirty="0">
                        <a:solidFill>
                          <a:srgbClr val="505050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04" name="Rectangle 190"/>
              <p:cNvSpPr/>
              <p:nvPr/>
            </p:nvSpPr>
            <p:spPr>
              <a:xfrm>
                <a:off x="1269756" y="3765203"/>
                <a:ext cx="1346097" cy="548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19485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Online search </a:t>
                </a:r>
                <a:br>
                  <a:rPr lang="en-US" sz="1568" kern="0" spc="-27" dirty="0">
                    <a:solidFill>
                      <a:srgbClr val="FFFFFF"/>
                    </a:solidFill>
                  </a:rPr>
                </a:br>
                <a:r>
                  <a:rPr lang="en-US" sz="1568" kern="0" spc="-27" dirty="0">
                    <a:solidFill>
                      <a:srgbClr val="FFFFFF"/>
                    </a:solidFill>
                  </a:rPr>
                  <a:t>results only</a:t>
                </a:r>
              </a:p>
            </p:txBody>
          </p:sp>
          <p:sp>
            <p:nvSpPr>
              <p:cNvPr id="105" name="Rectangle 191"/>
              <p:cNvSpPr/>
              <p:nvPr/>
            </p:nvSpPr>
            <p:spPr>
              <a:xfrm>
                <a:off x="2958237" y="3839139"/>
                <a:ext cx="1194788" cy="318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1194859">
                  <a:defRPr/>
                </a:pPr>
                <a:r>
                  <a:rPr lang="en-US" sz="1568" kern="0" spc="-27" dirty="0">
                    <a:solidFill>
                      <a:srgbClr val="FFFFFF"/>
                    </a:solidFill>
                  </a:rPr>
                  <a:t>Site collection</a:t>
                </a:r>
              </a:p>
            </p:txBody>
          </p:sp>
        </p:grpSp>
        <p:sp>
          <p:nvSpPr>
            <p:cNvPr id="107" name="Rectangle 161"/>
            <p:cNvSpPr/>
            <p:nvPr/>
          </p:nvSpPr>
          <p:spPr bwMode="auto">
            <a:xfrm>
              <a:off x="398093" y="2101744"/>
              <a:ext cx="2770498" cy="1813002"/>
            </a:xfrm>
            <a:prstGeom prst="rect">
              <a:avLst/>
            </a:prstGeom>
            <a:noFill/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59731" tIns="59731" rIns="59731" bIns="5973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9415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3" kern="0" dirty="0">
                <a:solidFill>
                  <a:srgbClr val="50505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65"/>
            <p:cNvSpPr/>
            <p:nvPr/>
          </p:nvSpPr>
          <p:spPr>
            <a:xfrm>
              <a:off x="5417269" y="4331714"/>
              <a:ext cx="3081031" cy="2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67" b="1" spc="-92" dirty="0">
                  <a:solidFill>
                    <a:srgbClr val="505050"/>
                  </a:solidFill>
                </a:rPr>
                <a:t>SharePoint Server </a:t>
              </a:r>
              <a:r>
                <a:rPr lang="en-US" sz="1667" b="1" spc="-92" dirty="0">
                  <a:solidFill>
                    <a:srgbClr val="00B050"/>
                  </a:solidFill>
                </a:rPr>
                <a:t>can query</a:t>
              </a:r>
              <a:r>
                <a:rPr lang="en-US" sz="1667" b="1" spc="-92" dirty="0">
                  <a:solidFill>
                    <a:srgbClr val="000000"/>
                  </a:solidFill>
                </a:rPr>
                <a:t> </a:t>
              </a:r>
              <a:r>
                <a:rPr lang="en-US" sz="1667" b="1" spc="-92" dirty="0">
                  <a:solidFill>
                    <a:srgbClr val="505050"/>
                  </a:solidFill>
                </a:rPr>
                <a:t>SharePoint Online</a:t>
              </a:r>
            </a:p>
          </p:txBody>
        </p:sp>
        <p:sp>
          <p:nvSpPr>
            <p:cNvPr id="109" name="Rectangle 216"/>
            <p:cNvSpPr/>
            <p:nvPr/>
          </p:nvSpPr>
          <p:spPr>
            <a:xfrm>
              <a:off x="817359" y="4333798"/>
              <a:ext cx="1762028" cy="5207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29" b="1" kern="0" spc="-27" dirty="0">
                  <a:solidFill>
                    <a:srgbClr val="FF0000"/>
                  </a:solidFill>
                </a:rPr>
                <a:t>Online cannot query </a:t>
              </a:r>
              <a:r>
                <a:rPr lang="en-US" sz="1829" b="1" kern="0" spc="-27" dirty="0">
                  <a:solidFill>
                    <a:srgbClr val="FFFFFF"/>
                  </a:solidFill>
                </a:rPr>
                <a:t>SharePoint Server</a:t>
              </a:r>
            </a:p>
          </p:txBody>
        </p:sp>
      </p:grpSp>
      <p:sp>
        <p:nvSpPr>
          <p:cNvPr id="111" name="Rectangle 138"/>
          <p:cNvSpPr/>
          <p:nvPr/>
        </p:nvSpPr>
        <p:spPr bwMode="auto">
          <a:xfrm>
            <a:off x="1552191" y="5733900"/>
            <a:ext cx="8443308" cy="6013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39" tIns="121839" rIns="121839" bIns="1218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04671" lvl="1" algn="ctr">
              <a:buSzPct val="80000"/>
            </a:pPr>
            <a:r>
              <a:rPr lang="en-US" sz="1467" kern="0" spc="-27" dirty="0">
                <a:solidFill>
                  <a:schemeClr val="bg1"/>
                </a:solidFill>
                <a:cs typeface="Segoe UI" panose="020B0502040204020203" pitchFamily="34" charset="0"/>
              </a:rPr>
              <a:t>On-premises SharePoint Server 2013 Enterprise Search portal:</a:t>
            </a:r>
            <a:r>
              <a:rPr lang="en-US" sz="1467" kern="0" spc="-27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Local and remote search results are available</a:t>
            </a:r>
          </a:p>
          <a:p>
            <a:pPr marL="304671" lvl="1" algn="ctr">
              <a:buSzPct val="80000"/>
            </a:pPr>
            <a:r>
              <a:rPr lang="en-US" sz="1467" kern="0" spc="-27" dirty="0">
                <a:solidFill>
                  <a:schemeClr val="bg1"/>
                </a:solidFill>
                <a:cs typeface="Segoe UI" panose="020B0502040204020203" pitchFamily="34" charset="0"/>
              </a:rPr>
              <a:t>SharePoint Online search portal: </a:t>
            </a:r>
            <a:r>
              <a:rPr lang="en-US" sz="1467" kern="0" spc="-27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Local search results are available</a:t>
            </a:r>
          </a:p>
        </p:txBody>
      </p:sp>
      <p:sp>
        <p:nvSpPr>
          <p:cNvPr id="112" name="Textplatzhalter 2"/>
          <p:cNvSpPr txBox="1">
            <a:spLocks/>
          </p:cNvSpPr>
          <p:nvPr/>
        </p:nvSpPr>
        <p:spPr>
          <a:xfrm>
            <a:off x="1754463" y="121032"/>
            <a:ext cx="8669028" cy="399901"/>
          </a:xfrm>
          <a:prstGeom prst="rect">
            <a:avLst/>
          </a:prstGeom>
        </p:spPr>
        <p:txBody>
          <a:bodyPr/>
          <a:lstStyle>
            <a:lvl1pPr marL="154301" indent="-154301" algn="l" defTabSz="617205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290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1505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08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88711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7313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916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517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3119" indent="-154301" algn="l" defTabSz="617205" rtl="0" eaLnBrk="1" latinLnBrk="0" hangingPunct="1">
              <a:lnSpc>
                <a:spcPct val="90000"/>
              </a:lnSpc>
              <a:spcBef>
                <a:spcPts val="338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667" dirty="0" err="1">
                <a:solidFill>
                  <a:srgbClr val="13365E"/>
                </a:solidFill>
              </a:rPr>
              <a:t>One-way</a:t>
            </a:r>
            <a:r>
              <a:rPr lang="de-DE" sz="2667" dirty="0">
                <a:solidFill>
                  <a:srgbClr val="13365E"/>
                </a:solidFill>
              </a:rPr>
              <a:t> </a:t>
            </a:r>
            <a:r>
              <a:rPr lang="de-DE" sz="2667" dirty="0" err="1">
                <a:solidFill>
                  <a:srgbClr val="13365E"/>
                </a:solidFill>
              </a:rPr>
              <a:t>outbound</a:t>
            </a:r>
            <a:endParaRPr lang="de-DE" sz="2667" dirty="0">
              <a:solidFill>
                <a:srgbClr val="13365E"/>
              </a:solidFill>
            </a:endParaRPr>
          </a:p>
        </p:txBody>
      </p:sp>
      <p:sp>
        <p:nvSpPr>
          <p:cNvPr id="113" name="Plus 112"/>
          <p:cNvSpPr/>
          <p:nvPr/>
        </p:nvSpPr>
        <p:spPr>
          <a:xfrm rot="2728886">
            <a:off x="5433713" y="3767702"/>
            <a:ext cx="680264" cy="685253"/>
          </a:xfrm>
          <a:prstGeom prst="mathPlus">
            <a:avLst/>
          </a:prstGeom>
          <a:solidFill>
            <a:srgbClr val="FF0000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114" name="Textfeld 113"/>
          <p:cNvSpPr txBox="1"/>
          <p:nvPr/>
        </p:nvSpPr>
        <p:spPr>
          <a:xfrm>
            <a:off x="8308679" y="558543"/>
            <a:ext cx="239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i="1" dirty="0">
                <a:solidFill>
                  <a:srgbClr val="13365E"/>
                </a:solidFill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37415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2" descr="http://theme-chat.com/wp-content/uploads/2015/04/dem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" y="1340023"/>
            <a:ext cx="9483949" cy="394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01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629900" cy="667528"/>
          </a:xfrm>
        </p:spPr>
        <p:txBody>
          <a:bodyPr>
            <a:normAutofit fontScale="90000"/>
          </a:bodyPr>
          <a:lstStyle/>
          <a:p>
            <a:r>
              <a:rPr lang="en-GB" dirty="0"/>
              <a:t>Query Flow – On Premise Search </a:t>
            </a:r>
            <a:r>
              <a:rPr lang="en-GB" dirty="0" err="1"/>
              <a:t>Center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9"/>
          <p:cNvSpPr/>
          <p:nvPr/>
        </p:nvSpPr>
        <p:spPr bwMode="auto">
          <a:xfrm>
            <a:off x="2046163" y="3518805"/>
            <a:ext cx="9807172" cy="233039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</a:pPr>
            <a:endParaRPr lang="en-GB" sz="261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2"/>
          <p:cNvSpPr/>
          <p:nvPr/>
        </p:nvSpPr>
        <p:spPr bwMode="auto">
          <a:xfrm>
            <a:off x="2046163" y="1155085"/>
            <a:ext cx="9807172" cy="23303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60944" rIns="0" bIns="60944" numCol="1" rtlCol="0" anchor="ctr" anchorCtr="0" compatLnSpc="1">
            <a:prstTxWarp prst="textNoShape">
              <a:avLst/>
            </a:prstTxWarp>
          </a:bodyPr>
          <a:lstStyle/>
          <a:p>
            <a:pPr algn="ctr" defTabSz="1218524" fontAlgn="base">
              <a:spcBef>
                <a:spcPct val="0"/>
              </a:spcBef>
              <a:spcAft>
                <a:spcPct val="0"/>
              </a:spcAft>
            </a:pPr>
            <a:endParaRPr lang="en-GB" sz="2613" dirty="0">
              <a:solidFill>
                <a:srgbClr val="00188F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287536" y="3527034"/>
            <a:ext cx="142930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spc="-93" dirty="0">
                <a:solidFill>
                  <a:srgbClr val="0088EE"/>
                </a:solidFill>
              </a:rPr>
              <a:t>SharePoint</a:t>
            </a:r>
          </a:p>
          <a:p>
            <a:pPr algn="ctr"/>
            <a:r>
              <a:rPr lang="en-GB" sz="2400" spc="-93" dirty="0">
                <a:solidFill>
                  <a:srgbClr val="0088EE"/>
                </a:solidFill>
              </a:rPr>
              <a:t>On Premises</a:t>
            </a:r>
          </a:p>
        </p:txBody>
      </p:sp>
      <p:sp>
        <p:nvSpPr>
          <p:cNvPr id="7" name="TextBox 5"/>
          <p:cNvSpPr txBox="1"/>
          <p:nvPr/>
        </p:nvSpPr>
        <p:spPr>
          <a:xfrm>
            <a:off x="10381208" y="1191572"/>
            <a:ext cx="1384290" cy="8208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667" spc="-93" dirty="0">
                <a:solidFill>
                  <a:srgbClr val="FF8C01"/>
                </a:solidFill>
              </a:rPr>
              <a:t>SharePoint</a:t>
            </a:r>
          </a:p>
          <a:p>
            <a:pPr algn="ctr"/>
            <a:r>
              <a:rPr lang="en-GB" sz="2667" spc="-93" dirty="0">
                <a:solidFill>
                  <a:srgbClr val="FF8C01"/>
                </a:solidFill>
              </a:rPr>
              <a:t>Online</a:t>
            </a:r>
          </a:p>
        </p:txBody>
      </p:sp>
      <p:grpSp>
        <p:nvGrpSpPr>
          <p:cNvPr id="8" name="Group 15"/>
          <p:cNvGrpSpPr/>
          <p:nvPr/>
        </p:nvGrpSpPr>
        <p:grpSpPr>
          <a:xfrm>
            <a:off x="2390556" y="4315821"/>
            <a:ext cx="1361718" cy="1160602"/>
            <a:chOff x="4077113" y="4620209"/>
            <a:chExt cx="1326851" cy="1222789"/>
          </a:xfrm>
        </p:grpSpPr>
        <p:pic>
          <p:nvPicPr>
            <p:cNvPr id="9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8037" y="4620209"/>
              <a:ext cx="645000" cy="598300"/>
            </a:xfrm>
            <a:prstGeom prst="rect">
              <a:avLst/>
            </a:prstGeom>
          </p:spPr>
        </p:pic>
        <p:sp>
          <p:nvSpPr>
            <p:cNvPr id="10" name="TextBox 14"/>
            <p:cNvSpPr txBox="1"/>
            <p:nvPr/>
          </p:nvSpPr>
          <p:spPr>
            <a:xfrm>
              <a:off x="4077113" y="5165008"/>
              <a:ext cx="1326851" cy="677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On Premises </a:t>
              </a:r>
            </a:p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Search Center</a:t>
              </a:r>
            </a:p>
          </p:txBody>
        </p:sp>
      </p:grpSp>
      <p:grpSp>
        <p:nvGrpSpPr>
          <p:cNvPr id="11" name="Group 22"/>
          <p:cNvGrpSpPr/>
          <p:nvPr/>
        </p:nvGrpSpPr>
        <p:grpSpPr>
          <a:xfrm>
            <a:off x="8535614" y="4582385"/>
            <a:ext cx="1740684" cy="1198734"/>
            <a:chOff x="7665314" y="5442007"/>
            <a:chExt cx="1696115" cy="1262965"/>
          </a:xfrm>
        </p:grpSpPr>
        <p:pic>
          <p:nvPicPr>
            <p:cNvPr id="12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453" y="5442007"/>
              <a:ext cx="690150" cy="688367"/>
            </a:xfrm>
            <a:prstGeom prst="rect">
              <a:avLst/>
            </a:prstGeom>
          </p:spPr>
        </p:pic>
        <p:sp>
          <p:nvSpPr>
            <p:cNvPr id="13" name="TextBox 21"/>
            <p:cNvSpPr txBox="1"/>
            <p:nvPr/>
          </p:nvSpPr>
          <p:spPr>
            <a:xfrm>
              <a:off x="7665314" y="6026983"/>
              <a:ext cx="1696115" cy="6779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Index Component</a:t>
              </a:r>
            </a:p>
          </p:txBody>
        </p:sp>
      </p:grpSp>
      <p:grpSp>
        <p:nvGrpSpPr>
          <p:cNvPr id="14" name="Group 24"/>
          <p:cNvGrpSpPr/>
          <p:nvPr/>
        </p:nvGrpSpPr>
        <p:grpSpPr>
          <a:xfrm>
            <a:off x="8475475" y="3618600"/>
            <a:ext cx="1740684" cy="1184254"/>
            <a:chOff x="7665314" y="4529461"/>
            <a:chExt cx="1696115" cy="1247709"/>
          </a:xfrm>
        </p:grpSpPr>
        <p:pic>
          <p:nvPicPr>
            <p:cNvPr id="15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2453" y="4529461"/>
              <a:ext cx="690150" cy="688367"/>
            </a:xfrm>
            <a:prstGeom prst="rect">
              <a:avLst/>
            </a:prstGeom>
          </p:spPr>
        </p:pic>
        <p:sp>
          <p:nvSpPr>
            <p:cNvPr id="16" name="TextBox 23"/>
            <p:cNvSpPr txBox="1"/>
            <p:nvPr/>
          </p:nvSpPr>
          <p:spPr>
            <a:xfrm>
              <a:off x="7665314" y="5099181"/>
              <a:ext cx="1696115" cy="6779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Index Component</a:t>
              </a:r>
            </a:p>
          </p:txBody>
        </p:sp>
      </p:grpSp>
      <p:grpSp>
        <p:nvGrpSpPr>
          <p:cNvPr id="17" name="Group 31"/>
          <p:cNvGrpSpPr/>
          <p:nvPr/>
        </p:nvGrpSpPr>
        <p:grpSpPr>
          <a:xfrm>
            <a:off x="7581126" y="2350857"/>
            <a:ext cx="1740684" cy="1198734"/>
            <a:chOff x="7665314" y="5442007"/>
            <a:chExt cx="1696115" cy="1262965"/>
          </a:xfrm>
        </p:grpSpPr>
        <p:pic>
          <p:nvPicPr>
            <p:cNvPr id="18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2453" y="5442007"/>
              <a:ext cx="690150" cy="688367"/>
            </a:xfrm>
            <a:prstGeom prst="rect">
              <a:avLst/>
            </a:prstGeom>
          </p:spPr>
        </p:pic>
        <p:sp>
          <p:nvSpPr>
            <p:cNvPr id="19" name="TextBox 33"/>
            <p:cNvSpPr txBox="1"/>
            <p:nvPr/>
          </p:nvSpPr>
          <p:spPr>
            <a:xfrm>
              <a:off x="7665314" y="6026983"/>
              <a:ext cx="1696115" cy="6779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Index Component</a:t>
              </a:r>
            </a:p>
          </p:txBody>
        </p:sp>
      </p:grpSp>
      <p:grpSp>
        <p:nvGrpSpPr>
          <p:cNvPr id="20" name="Group 34"/>
          <p:cNvGrpSpPr/>
          <p:nvPr/>
        </p:nvGrpSpPr>
        <p:grpSpPr>
          <a:xfrm>
            <a:off x="7563045" y="1543088"/>
            <a:ext cx="1740684" cy="1184254"/>
            <a:chOff x="7665314" y="4529461"/>
            <a:chExt cx="1696115" cy="1247709"/>
          </a:xfrm>
        </p:grpSpPr>
        <p:pic>
          <p:nvPicPr>
            <p:cNvPr id="21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2453" y="4529461"/>
              <a:ext cx="690150" cy="688367"/>
            </a:xfrm>
            <a:prstGeom prst="rect">
              <a:avLst/>
            </a:prstGeom>
          </p:spPr>
        </p:pic>
        <p:sp>
          <p:nvSpPr>
            <p:cNvPr id="22" name="TextBox 36"/>
            <p:cNvSpPr txBox="1"/>
            <p:nvPr/>
          </p:nvSpPr>
          <p:spPr>
            <a:xfrm>
              <a:off x="7665314" y="5099181"/>
              <a:ext cx="1696115" cy="6779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Index Component</a:t>
              </a:r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5183952" y="3927137"/>
            <a:ext cx="3861864" cy="981932"/>
            <a:chOff x="3887964" y="2945352"/>
            <a:chExt cx="2896398" cy="736449"/>
          </a:xfrm>
        </p:grpSpPr>
        <p:cxnSp>
          <p:nvCxnSpPr>
            <p:cNvPr id="33" name="Straight Arrow Connector 65"/>
            <p:cNvCxnSpPr>
              <a:endCxn id="12" idx="1"/>
            </p:cNvCxnSpPr>
            <p:nvPr/>
          </p:nvCxnSpPr>
          <p:spPr>
            <a:xfrm>
              <a:off x="4136571" y="3412671"/>
              <a:ext cx="2647791" cy="269130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none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68"/>
            <p:cNvCxnSpPr/>
            <p:nvPr/>
          </p:nvCxnSpPr>
          <p:spPr>
            <a:xfrm flipH="1">
              <a:off x="3887964" y="2945352"/>
              <a:ext cx="2784727" cy="509283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27"/>
          <p:cNvGrpSpPr/>
          <p:nvPr/>
        </p:nvGrpSpPr>
        <p:grpSpPr>
          <a:xfrm>
            <a:off x="4053339" y="4319019"/>
            <a:ext cx="1740684" cy="1284761"/>
            <a:chOff x="5763142" y="5322511"/>
            <a:chExt cx="1696115" cy="1353600"/>
          </a:xfrm>
        </p:grpSpPr>
        <p:pic>
          <p:nvPicPr>
            <p:cNvPr id="37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291" y="5322511"/>
              <a:ext cx="645000" cy="643333"/>
            </a:xfrm>
            <a:prstGeom prst="rect">
              <a:avLst/>
            </a:prstGeom>
          </p:spPr>
        </p:pic>
        <p:sp>
          <p:nvSpPr>
            <p:cNvPr id="38" name="TextBox 26"/>
            <p:cNvSpPr txBox="1"/>
            <p:nvPr/>
          </p:nvSpPr>
          <p:spPr>
            <a:xfrm>
              <a:off x="5763142" y="5998122"/>
              <a:ext cx="1696115" cy="6779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Query Processing Component</a:t>
              </a:r>
            </a:p>
          </p:txBody>
        </p:sp>
      </p:grpSp>
      <p:sp>
        <p:nvSpPr>
          <p:cNvPr id="41" name="Arc 81"/>
          <p:cNvSpPr/>
          <p:nvPr/>
        </p:nvSpPr>
        <p:spPr>
          <a:xfrm>
            <a:off x="3925220" y="1445077"/>
            <a:ext cx="938427" cy="867896"/>
          </a:xfrm>
          <a:prstGeom prst="arc">
            <a:avLst>
              <a:gd name="adj1" fmla="val 8488005"/>
              <a:gd name="adj2" fmla="val 6102925"/>
            </a:avLst>
          </a:prstGeom>
          <a:ln w="53975">
            <a:solidFill>
              <a:srgbClr val="FFC000"/>
            </a:solidFill>
            <a:headEnd type="none"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352">
              <a:solidFill>
                <a:srgbClr val="505050"/>
              </a:solidFill>
            </a:endParaRPr>
          </a:p>
        </p:txBody>
      </p:sp>
      <p:grpSp>
        <p:nvGrpSpPr>
          <p:cNvPr id="42" name="Group 40"/>
          <p:cNvGrpSpPr/>
          <p:nvPr/>
        </p:nvGrpSpPr>
        <p:grpSpPr>
          <a:xfrm>
            <a:off x="4167067" y="1204910"/>
            <a:ext cx="1645813" cy="1012142"/>
            <a:chOff x="5704183" y="5492757"/>
            <a:chExt cx="1603673" cy="1066375"/>
          </a:xfrm>
        </p:grpSpPr>
        <p:pic>
          <p:nvPicPr>
            <p:cNvPr id="43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01133" y="5492757"/>
              <a:ext cx="739928" cy="558498"/>
            </a:xfrm>
            <a:prstGeom prst="rect">
              <a:avLst/>
            </a:prstGeom>
          </p:spPr>
        </p:pic>
        <p:sp>
          <p:nvSpPr>
            <p:cNvPr id="44" name="TextBox 42"/>
            <p:cNvSpPr txBox="1"/>
            <p:nvPr/>
          </p:nvSpPr>
          <p:spPr>
            <a:xfrm>
              <a:off x="5704183" y="5953697"/>
              <a:ext cx="1603673" cy="605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867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User Profile Service App</a:t>
              </a:r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4260494" y="1869772"/>
            <a:ext cx="3830836" cy="807769"/>
            <a:chOff x="3195370" y="1402328"/>
            <a:chExt cx="2873127" cy="605827"/>
          </a:xfrm>
        </p:grpSpPr>
        <p:cxnSp>
          <p:nvCxnSpPr>
            <p:cNvPr id="40" name="Straight Arrow Connector 79"/>
            <p:cNvCxnSpPr>
              <a:endCxn id="21" idx="1"/>
            </p:cNvCxnSpPr>
            <p:nvPr/>
          </p:nvCxnSpPr>
          <p:spPr>
            <a:xfrm flipV="1">
              <a:off x="3263974" y="1402328"/>
              <a:ext cx="2790961" cy="424182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84"/>
            <p:cNvCxnSpPr>
              <a:stCxn id="24" idx="3"/>
              <a:endCxn id="18" idx="1"/>
            </p:cNvCxnSpPr>
            <p:nvPr/>
          </p:nvCxnSpPr>
          <p:spPr>
            <a:xfrm>
              <a:off x="3195370" y="1826510"/>
              <a:ext cx="2873127" cy="181645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non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9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2804" y="3940553"/>
            <a:ext cx="305761" cy="360761"/>
          </a:xfrm>
          <a:prstGeom prst="rect">
            <a:avLst/>
          </a:prstGeom>
        </p:spPr>
      </p:pic>
      <p:pic>
        <p:nvPicPr>
          <p:cNvPr id="51" name="Picture 10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258" y="4088447"/>
            <a:ext cx="305321" cy="360244"/>
          </a:xfrm>
          <a:prstGeom prst="rect">
            <a:avLst/>
          </a:prstGeom>
        </p:spPr>
      </p:pic>
      <p:pic>
        <p:nvPicPr>
          <p:cNvPr id="54" name="Picture 109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0891" y="1992142"/>
            <a:ext cx="305760" cy="360761"/>
          </a:xfrm>
          <a:prstGeom prst="rect">
            <a:avLst/>
          </a:prstGeom>
        </p:spPr>
      </p:pic>
      <p:pic>
        <p:nvPicPr>
          <p:cNvPr id="55" name="Picture 110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99199" y="4085204"/>
            <a:ext cx="305760" cy="360761"/>
          </a:xfrm>
          <a:prstGeom prst="rect">
            <a:avLst/>
          </a:prstGeom>
        </p:spPr>
      </p:pic>
      <p:pic>
        <p:nvPicPr>
          <p:cNvPr id="56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5902" y="4017578"/>
            <a:ext cx="469215" cy="569557"/>
          </a:xfrm>
          <a:prstGeom prst="rect">
            <a:avLst/>
          </a:prstGeom>
        </p:spPr>
      </p:pic>
      <p:grpSp>
        <p:nvGrpSpPr>
          <p:cNvPr id="80" name="Group 6"/>
          <p:cNvGrpSpPr/>
          <p:nvPr/>
        </p:nvGrpSpPr>
        <p:grpSpPr>
          <a:xfrm>
            <a:off x="139298" y="4024901"/>
            <a:ext cx="1313291" cy="1257532"/>
            <a:chOff x="5665253" y="5206589"/>
            <a:chExt cx="1268196" cy="1185307"/>
          </a:xfrm>
        </p:grpSpPr>
        <p:pic>
          <p:nvPicPr>
            <p:cNvPr id="81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72069" y="5206589"/>
              <a:ext cx="961380" cy="799079"/>
            </a:xfrm>
            <a:prstGeom prst="rect">
              <a:avLst/>
            </a:prstGeom>
          </p:spPr>
        </p:pic>
        <p:pic>
          <p:nvPicPr>
            <p:cNvPr id="82" name="Pictur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65253" y="5480005"/>
              <a:ext cx="820001" cy="911891"/>
            </a:xfrm>
            <a:prstGeom prst="rect">
              <a:avLst/>
            </a:prstGeom>
          </p:spPr>
        </p:pic>
      </p:grpSp>
      <p:sp>
        <p:nvSpPr>
          <p:cNvPr id="91" name="Textfeld 90"/>
          <p:cNvSpPr txBox="1"/>
          <p:nvPr/>
        </p:nvSpPr>
        <p:spPr>
          <a:xfrm>
            <a:off x="116152" y="5169000"/>
            <a:ext cx="2123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rgbClr val="13365E"/>
                </a:solidFill>
              </a:rPr>
              <a:t>Authenticated</a:t>
            </a:r>
            <a:r>
              <a:rPr lang="de-DE" sz="2400" dirty="0">
                <a:solidFill>
                  <a:srgbClr val="13365E"/>
                </a:solidFill>
              </a:rPr>
              <a:t> User</a:t>
            </a:r>
          </a:p>
        </p:txBody>
      </p:sp>
      <p:cxnSp>
        <p:nvCxnSpPr>
          <p:cNvPr id="59" name="Straight Arrow Connector 68"/>
          <p:cNvCxnSpPr>
            <a:stCxn id="37" idx="3"/>
          </p:cNvCxnSpPr>
          <p:nvPr/>
        </p:nvCxnSpPr>
        <p:spPr>
          <a:xfrm flipV="1">
            <a:off x="5272710" y="4001357"/>
            <a:ext cx="3587109" cy="622968"/>
          </a:xfrm>
          <a:prstGeom prst="straightConnector1">
            <a:avLst/>
          </a:prstGeom>
          <a:ln w="53975">
            <a:solidFill>
              <a:srgbClr val="FFC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8"/>
          <p:cNvCxnSpPr>
            <a:stCxn id="37" idx="3"/>
            <a:endCxn id="12" idx="1"/>
          </p:cNvCxnSpPr>
          <p:nvPr/>
        </p:nvCxnSpPr>
        <p:spPr>
          <a:xfrm>
            <a:off x="5272709" y="4624326"/>
            <a:ext cx="3773107" cy="284743"/>
          </a:xfrm>
          <a:prstGeom prst="straightConnector1">
            <a:avLst/>
          </a:prstGeom>
          <a:ln w="53975">
            <a:solidFill>
              <a:srgbClr val="FFC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uppieren 45"/>
          <p:cNvGrpSpPr/>
          <p:nvPr/>
        </p:nvGrpSpPr>
        <p:grpSpPr>
          <a:xfrm>
            <a:off x="1266181" y="4046957"/>
            <a:ext cx="1469040" cy="681512"/>
            <a:chOff x="1037230" y="3063902"/>
            <a:chExt cx="1101780" cy="511134"/>
          </a:xfrm>
        </p:grpSpPr>
        <p:cxnSp>
          <p:nvCxnSpPr>
            <p:cNvPr id="64" name="Gerade Verbindung mit Pfeil 63"/>
            <p:cNvCxnSpPr/>
            <p:nvPr/>
          </p:nvCxnSpPr>
          <p:spPr>
            <a:xfrm>
              <a:off x="1037230" y="3449815"/>
              <a:ext cx="1101780" cy="7178"/>
            </a:xfrm>
            <a:prstGeom prst="straightConnector1">
              <a:avLst/>
            </a:prstGeom>
            <a:ln w="92075">
              <a:solidFill>
                <a:srgbClr val="FFC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43"/>
            <p:cNvSpPr txBox="1"/>
            <p:nvPr/>
          </p:nvSpPr>
          <p:spPr>
            <a:xfrm>
              <a:off x="1280684" y="3063902"/>
              <a:ext cx="289765" cy="511134"/>
            </a:xfrm>
            <a:prstGeom prst="rect">
              <a:avLst/>
            </a:prstGeom>
            <a:noFill/>
          </p:spPr>
          <p:txBody>
            <a:bodyPr wrap="square" lIns="238984" tIns="191188" rIns="238984" bIns="19118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en-GB" sz="2133" b="1" dirty="0">
                  <a:solidFill>
                    <a:srgbClr val="FFC000"/>
                  </a:solidFill>
                </a:rPr>
                <a:t>?</a:t>
              </a:r>
            </a:p>
          </p:txBody>
        </p:sp>
      </p:grpSp>
      <p:grpSp>
        <p:nvGrpSpPr>
          <p:cNvPr id="47" name="Gruppieren 46"/>
          <p:cNvGrpSpPr/>
          <p:nvPr/>
        </p:nvGrpSpPr>
        <p:grpSpPr>
          <a:xfrm>
            <a:off x="3402386" y="4017575"/>
            <a:ext cx="1208375" cy="681512"/>
            <a:chOff x="2544675" y="3056429"/>
            <a:chExt cx="906281" cy="511134"/>
          </a:xfrm>
        </p:grpSpPr>
        <p:cxnSp>
          <p:nvCxnSpPr>
            <p:cNvPr id="68" name="Gerade Verbindung mit Pfeil 67"/>
            <p:cNvCxnSpPr>
              <a:stCxn id="9" idx="3"/>
              <a:endCxn id="37" idx="1"/>
            </p:cNvCxnSpPr>
            <p:nvPr/>
          </p:nvCxnSpPr>
          <p:spPr>
            <a:xfrm>
              <a:off x="2544675" y="3493061"/>
              <a:ext cx="906281" cy="18429"/>
            </a:xfrm>
            <a:prstGeom prst="straightConnector1">
              <a:avLst/>
            </a:prstGeom>
            <a:ln w="63500">
              <a:solidFill>
                <a:srgbClr val="FFC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43"/>
            <p:cNvSpPr txBox="1"/>
            <p:nvPr/>
          </p:nvSpPr>
          <p:spPr>
            <a:xfrm>
              <a:off x="2754452" y="3056429"/>
              <a:ext cx="551020" cy="511134"/>
            </a:xfrm>
            <a:prstGeom prst="rect">
              <a:avLst/>
            </a:prstGeom>
            <a:noFill/>
          </p:spPr>
          <p:txBody>
            <a:bodyPr wrap="square" lIns="238984" tIns="191188" rIns="238984" bIns="19118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784"/>
                </a:spcAft>
              </a:pPr>
              <a:r>
                <a:rPr lang="en-GB" sz="2133" b="1" dirty="0">
                  <a:solidFill>
                    <a:srgbClr val="FFC000"/>
                  </a:solidFill>
                </a:rPr>
                <a:t>?</a:t>
              </a:r>
            </a:p>
          </p:txBody>
        </p:sp>
      </p:grpSp>
      <p:cxnSp>
        <p:nvCxnSpPr>
          <p:cNvPr id="66" name="Straight Arrow Connector 84"/>
          <p:cNvCxnSpPr>
            <a:stCxn id="25" idx="0"/>
          </p:cNvCxnSpPr>
          <p:nvPr/>
        </p:nvCxnSpPr>
        <p:spPr>
          <a:xfrm>
            <a:off x="3925223" y="2636898"/>
            <a:ext cx="1064751" cy="1427374"/>
          </a:xfrm>
          <a:prstGeom prst="straightConnector1">
            <a:avLst/>
          </a:prstGeom>
          <a:ln w="53975">
            <a:solidFill>
              <a:srgbClr val="FFC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ieren 68"/>
          <p:cNvGrpSpPr/>
          <p:nvPr/>
        </p:nvGrpSpPr>
        <p:grpSpPr>
          <a:xfrm>
            <a:off x="4310898" y="1887937"/>
            <a:ext cx="3627089" cy="812000"/>
            <a:chOff x="3602338" y="1308226"/>
            <a:chExt cx="2720317" cy="609000"/>
          </a:xfrm>
        </p:grpSpPr>
        <p:cxnSp>
          <p:nvCxnSpPr>
            <p:cNvPr id="72" name="Straight Arrow Connector 84"/>
            <p:cNvCxnSpPr/>
            <p:nvPr/>
          </p:nvCxnSpPr>
          <p:spPr>
            <a:xfrm>
              <a:off x="3740197" y="1725083"/>
              <a:ext cx="2582458" cy="192143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non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84"/>
            <p:cNvCxnSpPr/>
            <p:nvPr/>
          </p:nvCxnSpPr>
          <p:spPr>
            <a:xfrm flipV="1">
              <a:off x="3602338" y="1308226"/>
              <a:ext cx="2689516" cy="445187"/>
            </a:xfrm>
            <a:prstGeom prst="straightConnector1">
              <a:avLst/>
            </a:prstGeom>
            <a:ln w="53975">
              <a:solidFill>
                <a:srgbClr val="FFC000"/>
              </a:solidFill>
              <a:headEnd type="triangle" w="med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Straight Arrow Connector 84"/>
          <p:cNvCxnSpPr/>
          <p:nvPr/>
        </p:nvCxnSpPr>
        <p:spPr>
          <a:xfrm flipH="1" flipV="1">
            <a:off x="4006573" y="2753283"/>
            <a:ext cx="974524" cy="1482236"/>
          </a:xfrm>
          <a:prstGeom prst="straightConnector1">
            <a:avLst/>
          </a:prstGeom>
          <a:ln w="53975">
            <a:solidFill>
              <a:srgbClr val="FFC000"/>
            </a:solidFill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pieren 91"/>
          <p:cNvGrpSpPr/>
          <p:nvPr/>
        </p:nvGrpSpPr>
        <p:grpSpPr>
          <a:xfrm>
            <a:off x="3339956" y="4276199"/>
            <a:ext cx="1247413" cy="569557"/>
            <a:chOff x="2471805" y="3100079"/>
            <a:chExt cx="935560" cy="427168"/>
          </a:xfrm>
        </p:grpSpPr>
        <p:cxnSp>
          <p:nvCxnSpPr>
            <p:cNvPr id="88" name="Gerade Verbindung mit Pfeil 87"/>
            <p:cNvCxnSpPr/>
            <p:nvPr/>
          </p:nvCxnSpPr>
          <p:spPr>
            <a:xfrm flipH="1">
              <a:off x="2471805" y="3327564"/>
              <a:ext cx="935560" cy="276"/>
            </a:xfrm>
            <a:prstGeom prst="straightConnector1">
              <a:avLst/>
            </a:prstGeom>
            <a:ln w="92075">
              <a:solidFill>
                <a:srgbClr val="FFC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7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24087" y="3100079"/>
              <a:ext cx="351911" cy="427168"/>
            </a:xfrm>
            <a:prstGeom prst="rect">
              <a:avLst/>
            </a:prstGeom>
          </p:spPr>
        </p:pic>
      </p:grpSp>
      <p:grpSp>
        <p:nvGrpSpPr>
          <p:cNvPr id="97" name="Gruppieren 96"/>
          <p:cNvGrpSpPr/>
          <p:nvPr/>
        </p:nvGrpSpPr>
        <p:grpSpPr>
          <a:xfrm>
            <a:off x="1429750" y="4276199"/>
            <a:ext cx="1247413" cy="569557"/>
            <a:chOff x="520927" y="1763145"/>
            <a:chExt cx="935560" cy="427168"/>
          </a:xfrm>
        </p:grpSpPr>
        <p:cxnSp>
          <p:nvCxnSpPr>
            <p:cNvPr id="96" name="Gerade Verbindung mit Pfeil 95"/>
            <p:cNvCxnSpPr/>
            <p:nvPr/>
          </p:nvCxnSpPr>
          <p:spPr>
            <a:xfrm flipH="1">
              <a:off x="520927" y="1979605"/>
              <a:ext cx="935560" cy="276"/>
            </a:xfrm>
            <a:prstGeom prst="straightConnector1">
              <a:avLst/>
            </a:prstGeom>
            <a:ln w="92075">
              <a:solidFill>
                <a:srgbClr val="FFC000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7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6333" y="1763145"/>
              <a:ext cx="351911" cy="427168"/>
            </a:xfrm>
            <a:prstGeom prst="rect">
              <a:avLst/>
            </a:prstGeom>
          </p:spPr>
        </p:pic>
      </p:grpSp>
      <p:grpSp>
        <p:nvGrpSpPr>
          <p:cNvPr id="23" name="Group 37"/>
          <p:cNvGrpSpPr/>
          <p:nvPr/>
        </p:nvGrpSpPr>
        <p:grpSpPr>
          <a:xfrm>
            <a:off x="3054881" y="2130040"/>
            <a:ext cx="1740684" cy="1150367"/>
            <a:chOff x="5776546" y="5322511"/>
            <a:chExt cx="1696115" cy="1212006"/>
          </a:xfrm>
        </p:grpSpPr>
        <p:pic>
          <p:nvPicPr>
            <p:cNvPr id="24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6291" y="5322511"/>
              <a:ext cx="645000" cy="643333"/>
            </a:xfrm>
            <a:prstGeom prst="rect">
              <a:avLst/>
            </a:prstGeom>
          </p:spPr>
        </p:pic>
        <p:sp>
          <p:nvSpPr>
            <p:cNvPr id="25" name="TextBox 39"/>
            <p:cNvSpPr txBox="1"/>
            <p:nvPr/>
          </p:nvSpPr>
          <p:spPr>
            <a:xfrm>
              <a:off x="5776546" y="5856527"/>
              <a:ext cx="1696115" cy="6779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091" spc="-93" dirty="0">
                  <a:solidFill>
                    <a:srgbClr val="00188F">
                      <a:lumMod val="40000"/>
                      <a:lumOff val="60000"/>
                    </a:srgbClr>
                  </a:solidFill>
                </a:rPr>
                <a:t>Query Processing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02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Breitbild</PresentationFormat>
  <Paragraphs>314</Paragraphs>
  <Slides>27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Light</vt:lpstr>
      <vt:lpstr>Verdana</vt:lpstr>
      <vt:lpstr>Wingdings</vt:lpstr>
      <vt:lpstr>Office Theme</vt:lpstr>
      <vt:lpstr>1_Office Theme</vt:lpstr>
      <vt:lpstr>PowerPoint-Präsentation</vt:lpstr>
      <vt:lpstr>PowerPoint-Präsentation</vt:lpstr>
      <vt:lpstr>Agenda</vt:lpstr>
      <vt:lpstr>PowerPoint-Präsentation</vt:lpstr>
      <vt:lpstr>Hybrid Overview</vt:lpstr>
      <vt:lpstr>Hybrid Options</vt:lpstr>
      <vt:lpstr>PowerPoint-Präsentation</vt:lpstr>
      <vt:lpstr>PowerPoint-Präsentation</vt:lpstr>
      <vt:lpstr>Query Flow – On Premise Search Center</vt:lpstr>
      <vt:lpstr>User Experience</vt:lpstr>
      <vt:lpstr>One-way inbound </vt:lpstr>
      <vt:lpstr>PowerPoint-Präsentation</vt:lpstr>
      <vt:lpstr>Hybrid Cloud Search Service Application</vt:lpstr>
      <vt:lpstr>What is the Office 365 Hybrid Search?</vt:lpstr>
      <vt:lpstr>Prerequisites for Cloud Search Service Application</vt:lpstr>
      <vt:lpstr>PowerPoint-Präsentation</vt:lpstr>
      <vt:lpstr>User Experience #2 </vt:lpstr>
      <vt:lpstr>Hybrid Cloud Search: Crawl</vt:lpstr>
      <vt:lpstr>Hybrid Cloud Search: Query</vt:lpstr>
      <vt:lpstr>Hybrid Cloud Search Service Application – Setup </vt:lpstr>
      <vt:lpstr>Setup</vt:lpstr>
      <vt:lpstr>Setup #2</vt:lpstr>
      <vt:lpstr>Pros and Cons</vt:lpstr>
      <vt:lpstr>Questions?</vt:lpstr>
      <vt:lpstr>Homework!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2016-09-08T13:26:25Z</dcterms:created>
  <dcterms:modified xsi:type="dcterms:W3CDTF">2016-10-16T10:21:22Z</dcterms:modified>
</cp:coreProperties>
</file>